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63" r:id="rId3"/>
    <p:sldId id="257" r:id="rId4"/>
    <p:sldId id="264" r:id="rId5"/>
    <p:sldId id="258" r:id="rId6"/>
    <p:sldId id="259" r:id="rId7"/>
    <p:sldId id="265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9030" autoAdjust="0"/>
  </p:normalViewPr>
  <p:slideViewPr>
    <p:cSldViewPr>
      <p:cViewPr varScale="1">
        <p:scale>
          <a:sx n="115" d="100"/>
          <a:sy n="115" d="100"/>
        </p:scale>
        <p:origin x="-152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5.xlsx"/><Relationship Id="rId1" Type="http://schemas.openxmlformats.org/officeDocument/2006/relationships/image" Target="../media/image2.jpeg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-2.86779337074562E-2"/>
                  <c:y val="-4.7526667325303775E-3"/>
                </c:manualLayout>
              </c:layout>
              <c:showVal val="1"/>
            </c:dLbl>
            <c:dLbl>
              <c:idx val="1"/>
              <c:layout>
                <c:manualLayout>
                  <c:x val="-1.2905070168355286E-2"/>
                  <c:y val="-2.6139667028917197E-2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37898.6</c:v>
                </c:pt>
                <c:pt idx="1">
                  <c:v>11871.7</c:v>
                </c:pt>
                <c:pt idx="2" formatCode="0.0">
                  <c:v>19767.2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>
                <c:manualLayout>
                  <c:x val="3.8715210505065857E-2"/>
                  <c:y val="-4.7526667325304001E-3"/>
                </c:manualLayout>
              </c:layout>
              <c:showVal val="1"/>
            </c:dLbl>
            <c:dLbl>
              <c:idx val="1"/>
              <c:layout>
                <c:manualLayout>
                  <c:x val="4.1583003875811479E-2"/>
                  <c:y val="-2.3763333662651983E-2"/>
                </c:manualLayout>
              </c:layout>
              <c:showVal val="1"/>
            </c:dLbl>
            <c:dLbl>
              <c:idx val="2"/>
              <c:layout>
                <c:manualLayout>
                  <c:x val="4.0149107190438744E-2"/>
                  <c:y val="-2.3763333662651992E-3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38339.800000000003</c:v>
                </c:pt>
                <c:pt idx="1">
                  <c:v>11851.6</c:v>
                </c:pt>
                <c:pt idx="2">
                  <c:v>18711.7</c:v>
                </c:pt>
              </c:numCache>
            </c:numRef>
          </c:val>
        </c:ser>
        <c:dLbls>
          <c:showVal val="1"/>
        </c:dLbls>
        <c:shape val="box"/>
        <c:axId val="94065792"/>
        <c:axId val="94067328"/>
        <c:axId val="0"/>
      </c:bar3DChart>
      <c:catAx>
        <c:axId val="94065792"/>
        <c:scaling>
          <c:orientation val="minMax"/>
        </c:scaling>
        <c:axPos val="b"/>
        <c:majorTickMark val="none"/>
        <c:tickLblPos val="nextTo"/>
        <c:crossAx val="94067328"/>
        <c:crosses val="autoZero"/>
        <c:auto val="1"/>
        <c:lblAlgn val="ctr"/>
        <c:lblOffset val="100"/>
      </c:catAx>
      <c:valAx>
        <c:axId val="94067328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94065792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solidFill>
          <a:srgbClr val="FFFF00"/>
        </a:solidFill>
      </c:spPr>
    </c:floor>
    <c:plotArea>
      <c:layout/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rgbClr val="FFFF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3023.2</c:v>
                </c:pt>
                <c:pt idx="1">
                  <c:v>2828</c:v>
                </c:pt>
                <c:pt idx="2">
                  <c:v>4051.9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34875.4</c:v>
                </c:pt>
                <c:pt idx="1">
                  <c:v>9043.7000000000007</c:v>
                </c:pt>
                <c:pt idx="2">
                  <c:v>15715.3</c:v>
                </c:pt>
              </c:numCache>
            </c:numRef>
          </c:val>
        </c:ser>
        <c:shape val="pyramid"/>
        <c:axId val="127662720"/>
        <c:axId val="127869312"/>
        <c:axId val="0"/>
      </c:bar3DChart>
      <c:catAx>
        <c:axId val="127662720"/>
        <c:scaling>
          <c:orientation val="minMax"/>
        </c:scaling>
        <c:axPos val="b"/>
        <c:tickLblPos val="nextTo"/>
        <c:crossAx val="127869312"/>
        <c:crosses val="autoZero"/>
        <c:auto val="1"/>
        <c:lblAlgn val="ctr"/>
        <c:lblOffset val="100"/>
      </c:catAx>
      <c:valAx>
        <c:axId val="127869312"/>
        <c:scaling>
          <c:orientation val="minMax"/>
        </c:scaling>
        <c:delete val="1"/>
        <c:axPos val="l"/>
        <c:numFmt formatCode="0%" sourceLinked="1"/>
        <c:tickLblPos val="nextTo"/>
        <c:crossAx val="127662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719794400699938"/>
          <c:y val="5.4655019685039372E-2"/>
          <c:w val="0.31641316710411221"/>
          <c:h val="0.30943996062992141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l">
              <a:defRPr/>
            </a:pPr>
            <a:r>
              <a:rPr lang="ru-RU" sz="1800" dirty="0" smtClean="0"/>
              <a:t>Налоговые и неналоговые</a:t>
            </a:r>
          </a:p>
          <a:p>
            <a:pPr algn="l">
              <a:defRPr/>
            </a:pPr>
            <a:r>
              <a:rPr lang="ru-RU" sz="1800" dirty="0" smtClean="0"/>
              <a:t>доходы – 4051,9 тыс. рублей</a:t>
            </a:r>
            <a:endParaRPr lang="ru-RU" sz="1800" dirty="0"/>
          </a:p>
        </c:rich>
      </c:tx>
      <c:layout>
        <c:manualLayout>
          <c:xMode val="edge"/>
          <c:yMode val="edge"/>
          <c:x val="2.0260389326334203E-2"/>
          <c:y val="1.4775482471856774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numFmt formatCode="0.00%" sourceLinked="0"/>
            <c:dLblPos val="outEnd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НДФЛ - 689,9</c:v>
                </c:pt>
                <c:pt idx="1">
                  <c:v>Налоги на совокупный доход - 360,9</c:v>
                </c:pt>
                <c:pt idx="2">
                  <c:v>Налоги на имущество - 1209,5</c:v>
                </c:pt>
                <c:pt idx="3">
                  <c:v>Доходы от использования имущества - 266</c:v>
                </c:pt>
                <c:pt idx="4">
                  <c:v>Доходы  от продажи материальных и нематериальных активов-  1525,1</c:v>
                </c:pt>
                <c:pt idx="5">
                  <c:v>Прочие доходы - 0,5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689.9</c:v>
                </c:pt>
                <c:pt idx="1">
                  <c:v>360.9</c:v>
                </c:pt>
                <c:pt idx="2">
                  <c:v>1209.5</c:v>
                </c:pt>
                <c:pt idx="3" formatCode="0.0">
                  <c:v>266</c:v>
                </c:pt>
                <c:pt idx="4">
                  <c:v>1525.1</c:v>
                </c:pt>
                <c:pt idx="5">
                  <c:v>0.5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4036526684164452"/>
          <c:y val="1.4740551061173128E-2"/>
          <c:w val="0.3582459536307962"/>
          <c:h val="0.98525944893882689"/>
        </c:manualLayout>
      </c:layout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 smtClean="0"/>
              <a:t>Расходы</a:t>
            </a:r>
            <a:r>
              <a:rPr lang="ru-RU" sz="1600" baseline="0" dirty="0" smtClean="0"/>
              <a:t> бюджета всего – 18711,7тыс. рублей</a:t>
            </a:r>
            <a:endParaRPr lang="ru-RU" sz="1600" dirty="0"/>
          </a:p>
        </c:rich>
      </c:tx>
      <c:layout>
        <c:manualLayout>
          <c:xMode val="edge"/>
          <c:yMode val="edge"/>
          <c:x val="2.0260389326334203E-2"/>
          <c:y val="0"/>
        </c:manualLayout>
      </c:layout>
    </c:title>
    <c:view3D>
      <c:rotX val="75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numFmt formatCode="0.00%" sourceLinked="0"/>
            <c:dLblPos val="outEnd"/>
            <c:showPercent val="1"/>
            <c:showLeaderLines val="1"/>
          </c:dLbls>
          <c:cat>
            <c:strRef>
              <c:f>Лист1!$A$2:$A$9</c:f>
              <c:strCache>
                <c:ptCount val="5"/>
                <c:pt idx="0">
                  <c:v>Общегосударственные вопросы  5187,8</c:v>
                </c:pt>
                <c:pt idx="1">
                  <c:v>Национальная безопасность и правоохранительная деятельность 19,8</c:v>
                </c:pt>
                <c:pt idx="2">
                  <c:v>Национальная экономика 1204,6</c:v>
                </c:pt>
                <c:pt idx="3">
                  <c:v>Жилищно-коммунальное хозяйство 10315,1</c:v>
                </c:pt>
                <c:pt idx="4">
                  <c:v>Культура и кинематография 1984,4</c:v>
                </c:pt>
              </c:strCache>
            </c:strRef>
          </c:cat>
          <c:val>
            <c:numRef>
              <c:f>Лист1!$B$2:$B$9</c:f>
              <c:numCache>
                <c:formatCode>[$-10419]###\ ###\ ###\ ###\ ##0.00</c:formatCode>
                <c:ptCount val="5"/>
                <c:pt idx="0">
                  <c:v>5187.8</c:v>
                </c:pt>
                <c:pt idx="1">
                  <c:v>19.8</c:v>
                </c:pt>
                <c:pt idx="2">
                  <c:v>1204.5999999999999</c:v>
                </c:pt>
                <c:pt idx="3">
                  <c:v>10315.099999999999</c:v>
                </c:pt>
                <c:pt idx="4">
                  <c:v>1984.4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3239162292213491"/>
          <c:y val="3.0331807361289216E-2"/>
          <c:w val="0.34871664479440084"/>
          <c:h val="0.74117121406335973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050" dirty="0" smtClean="0"/>
              <a:t>тыс. рублей</a:t>
            </a:r>
            <a:endParaRPr lang="ru-RU" sz="1050" dirty="0"/>
          </a:p>
        </c:rich>
      </c:tx>
      <c:layout>
        <c:manualLayout>
          <c:xMode val="edge"/>
          <c:yMode val="edge"/>
          <c:x val="0.86644783464566955"/>
          <c:y val="0.66562500000000047"/>
        </c:manualLayout>
      </c:layout>
    </c:title>
    <c:view3D>
      <c:rAngAx val="1"/>
    </c:view3D>
    <c:floor>
      <c:spPr>
        <a:blipFill>
          <a:blip xmlns:r="http://schemas.openxmlformats.org/officeDocument/2006/relationships" r:embed="rId1"/>
          <a:tile tx="0" ty="0" sx="100000" sy="100000" flip="none" algn="tl"/>
        </a:blipFill>
      </c:spPr>
    </c:floor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1634.7</c:v>
                </c:pt>
                <c:pt idx="1">
                  <c:v>3157.9</c:v>
                </c:pt>
                <c:pt idx="2">
                  <c:v>1204.5999999999999</c:v>
                </c:pt>
              </c:numCache>
            </c:numRef>
          </c:val>
        </c:ser>
        <c:shape val="box"/>
        <c:axId val="98758656"/>
        <c:axId val="98760960"/>
        <c:axId val="0"/>
      </c:bar3DChart>
      <c:catAx>
        <c:axId val="98758656"/>
        <c:scaling>
          <c:orientation val="minMax"/>
        </c:scaling>
        <c:axPos val="b"/>
        <c:tickLblPos val="nextTo"/>
        <c:crossAx val="98760960"/>
        <c:crosses val="autoZero"/>
        <c:auto val="1"/>
        <c:lblAlgn val="ctr"/>
        <c:lblOffset val="100"/>
      </c:catAx>
      <c:valAx>
        <c:axId val="98760960"/>
        <c:scaling>
          <c:orientation val="minMax"/>
        </c:scaling>
        <c:delete val="1"/>
        <c:axPos val="l"/>
        <c:numFmt formatCode="General" sourceLinked="1"/>
        <c:tickLblPos val="nextTo"/>
        <c:crossAx val="9875865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050" dirty="0" smtClean="0"/>
              <a:t>тыс. рублей</a:t>
            </a:r>
            <a:endParaRPr lang="ru-RU" sz="1050" dirty="0"/>
          </a:p>
        </c:rich>
      </c:tx>
      <c:layout>
        <c:manualLayout>
          <c:xMode val="edge"/>
          <c:yMode val="edge"/>
          <c:x val="0.90150588179868252"/>
          <c:y val="0.9465340880487314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6200000000000001"/>
          <c:w val="0.56813628601024657"/>
          <c:h val="0.7780483459398915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1.3092547540558826E-2"/>
                  <c:y val="-0.15971968762585587"/>
                </c:manualLayout>
              </c:layout>
              <c:showPercent val="1"/>
            </c:dLbl>
            <c:dLbl>
              <c:idx val="2"/>
              <c:layout>
                <c:manualLayout>
                  <c:x val="-7.2606962713056286E-3"/>
                  <c:y val="-7.1278640064941598E-2"/>
                </c:manualLayout>
              </c:layout>
              <c:showPercent val="1"/>
            </c:dLbl>
            <c:numFmt formatCode="0.00%" sourceLinked="0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"Управление муниципальными финансами" - 5048,7</c:v>
                </c:pt>
                <c:pt idx="1">
                  <c:v>"Муниципальная политика" - 148,3</c:v>
                </c:pt>
                <c:pt idx="2">
                  <c:v>"Защита населения и территории от чрезвычайных ситуаций, обеспечение пожарной безопасности и безопасности людей на водных объектах" - 19,8</c:v>
                </c:pt>
                <c:pt idx="3">
                  <c:v>"Развитие транспортной системы" - 1204,6</c:v>
                </c:pt>
                <c:pt idx="4">
                  <c:v>"Благоустройство территории и жилищно-коммунальное хозяйство" - 10305,9</c:v>
                </c:pt>
                <c:pt idx="5">
                  <c:v>"Развитие культуры, физической культуры и спорта" -1984,4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5161.1000000000013</c:v>
                </c:pt>
                <c:pt idx="1">
                  <c:v>35.900000000000006</c:v>
                </c:pt>
                <c:pt idx="2">
                  <c:v>19.8</c:v>
                </c:pt>
                <c:pt idx="3">
                  <c:v>1204.5999999999999</c:v>
                </c:pt>
                <c:pt idx="4">
                  <c:v>10305.900000000001</c:v>
                </c:pt>
                <c:pt idx="5">
                  <c:v>1984.4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420162440330476"/>
          <c:y val="2.5112168999194209E-4"/>
          <c:w val="0.33748834742112138"/>
          <c:h val="0.99909816439287169"/>
        </c:manualLayout>
      </c:layout>
      <c:txPr>
        <a:bodyPr/>
        <a:lstStyle/>
        <a:p>
          <a:pPr>
            <a:defRPr sz="1200" kern="0" spc="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0.56557</cdr:x>
      <cdr:y>0.89649</cdr:y>
    </cdr:from>
    <cdr:to>
      <cdr:x>0.6805</cdr:x>
      <cdr:y>0.96105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29222" y="3643338"/>
          <a:ext cx="1001596" cy="262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50" dirty="0" smtClean="0"/>
            <a:t>тыс. рублей</a:t>
          </a:r>
          <a:endParaRPr lang="ru-RU" sz="105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3412F-2AF2-492C-942F-E7532F89ED27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476672"/>
            <a:ext cx="7704856" cy="27084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ОТЧЕТ ОБ ИСПОЛНЕНИИ БЮДЖЕТА ДОЛОТИНСКОГО СЕЛЬСКОГО ПОСЕЛЕНИЯ КРАСНОСУЛИНСКОГО РАЙОНА ЗА 2020 ГОД</a:t>
            </a:r>
            <a:endParaRPr lang="ru-RU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89040"/>
            <a:ext cx="8352928" cy="244827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1410170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337249" cy="1054250"/>
          </a:xfrm>
        </p:spPr>
        <p:txBody>
          <a:bodyPr/>
          <a:lstStyle/>
          <a:p>
            <a:r>
              <a:rPr lang="ru-RU" sz="3200" b="1" i="1" dirty="0" smtClean="0"/>
              <a:t>МУНИЦИПАЛЬНЫЕ ПРОГРАММЫ</a:t>
            </a:r>
            <a:br>
              <a:rPr lang="ru-RU" sz="3200" b="1" i="1" dirty="0" smtClean="0"/>
            </a:br>
            <a:endParaRPr lang="ru-RU" sz="2400" b="1" i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542599107"/>
              </p:ext>
            </p:extLst>
          </p:nvPr>
        </p:nvGraphicFramePr>
        <p:xfrm>
          <a:off x="71406" y="1142984"/>
          <a:ext cx="8929750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3667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70156"/>
            <a:ext cx="9001000" cy="1054250"/>
          </a:xfrm>
        </p:spPr>
        <p:txBody>
          <a:bodyPr/>
          <a:lstStyle/>
          <a:p>
            <a:r>
              <a:rPr lang="ru-RU" sz="2600" b="1" i="1" dirty="0" smtClean="0"/>
              <a:t>ОСНОВНЫЕ ПАРАМЕТРЫ БЮДЖЕТА ДОЛОТИНСКОГО СЕЛЬСКОГО ПОСЕЛЕНИЯ ЗА 2020 ГОД</a:t>
            </a:r>
            <a:endParaRPr lang="ru-RU" sz="2600" b="1" i="1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26774070"/>
              </p:ext>
            </p:extLst>
          </p:nvPr>
        </p:nvGraphicFramePr>
        <p:xfrm>
          <a:off x="503238" y="1628801"/>
          <a:ext cx="8317234" cy="4824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0134"/>
                <a:gridCol w="2490134"/>
                <a:gridCol w="1668483"/>
                <a:gridCol w="1668483"/>
              </a:tblGrid>
              <a:tr h="55417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показателя</a:t>
                      </a:r>
                      <a:endParaRPr lang="ru-RU" sz="14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Уточненный план, тыс. рублей</a:t>
                      </a:r>
                      <a:endParaRPr lang="ru-RU" sz="14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Исполнение,</a:t>
                      </a:r>
                      <a:r>
                        <a:rPr lang="ru-RU" sz="1400" baseline="0" dirty="0" smtClean="0"/>
                        <a:t> тыс. рублей</a:t>
                      </a:r>
                      <a:endParaRPr lang="ru-RU" sz="14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ДОХОДЫ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19812,9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19767,3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99,7</a:t>
                      </a:r>
                      <a:endParaRPr lang="ru-RU" sz="1600" b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том числе:</a:t>
                      </a:r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  <a:tr h="880152"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Налоговые и неналоговые доходы</a:t>
                      </a:r>
                      <a:endParaRPr lang="ru-RU" sz="160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4093,8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4051,9</a:t>
                      </a:r>
                    </a:p>
                    <a:p>
                      <a:pPr algn="ctr"/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99</a:t>
                      </a:r>
                    </a:p>
                    <a:p>
                      <a:pPr algn="ctr"/>
                      <a:endParaRPr lang="ru-RU" sz="1600" b="0" i="1" dirty="0"/>
                    </a:p>
                  </a:txBody>
                  <a:tcPr marL="86142" marR="86142"/>
                </a:tc>
              </a:tr>
              <a:tr h="619366"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Безвозмездные поступления</a:t>
                      </a:r>
                      <a:endParaRPr lang="ru-RU" sz="160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15719,1</a:t>
                      </a:r>
                    </a:p>
                    <a:p>
                      <a:pPr algn="ctr"/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15715,3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99</a:t>
                      </a:r>
                      <a:endParaRPr lang="ru-RU" sz="1600" b="0" i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РАСХОДЫ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19842,02</a:t>
                      </a:r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18711,7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94,3</a:t>
                      </a:r>
                      <a:endParaRPr lang="ru-RU" sz="1600" b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  <a:tr h="619366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ДЕФИЦИТ (-), ПРОФИЦИТ (+)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-29,1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-1,05</a:t>
                      </a:r>
                    </a:p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3,6</a:t>
                      </a:r>
                    </a:p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1594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5768" y="33265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Book Antiqua" pitchFamily="18" charset="0"/>
                <a:ea typeface="Arial Unicode MS" pitchFamily="34" charset="-128"/>
                <a:cs typeface="Arial Unicode MS" pitchFamily="34" charset="-128"/>
              </a:rPr>
              <a:t>ИТОГИ ИСПОЛНЕНИЯ БЮДЖЕТА ДОЛОТИНСКОГО СЕЛЬСКОГО ПОСЕЛЕНИЯ ЗА 2018 – 2020 ГОДЫ</a:t>
            </a:r>
            <a:endParaRPr lang="ru-RU" sz="2400" b="1" dirty="0">
              <a:latin typeface="Book Antiqu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021156030"/>
              </p:ext>
            </p:extLst>
          </p:nvPr>
        </p:nvGraphicFramePr>
        <p:xfrm>
          <a:off x="107504" y="1397000"/>
          <a:ext cx="8856984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36296" y="5949280"/>
            <a:ext cx="17281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тыс. рублей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xmlns="" val="251695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764704"/>
            <a:ext cx="5914417" cy="651753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БЮДЖЕТА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1721794"/>
            <a:ext cx="5745430" cy="778512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СОБСТВЕННЫЕ ДОХОДЫ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63047" y="2636195"/>
            <a:ext cx="2577829" cy="437745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20" y="2630513"/>
            <a:ext cx="2890552" cy="428017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983" y="1741252"/>
            <a:ext cx="2428297" cy="1401996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ОТ ДРУГИХ БЮДЖЕТОВ БЮДЖЕТНОЙ СИСТЕМЫ РФ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5720" y="3171216"/>
            <a:ext cx="2875769" cy="3463047"/>
          </a:xfrm>
          <a:prstGeom prst="roundRect">
            <a:avLst/>
          </a:prstGeom>
          <a:solidFill>
            <a:srgbClr val="5C8E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-единый сельскохозяйственный налог;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 имущество;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земельный налог;</a:t>
            </a:r>
          </a:p>
          <a:p>
            <a:pPr algn="just"/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63047" y="3200401"/>
            <a:ext cx="2616741" cy="3414408"/>
          </a:xfrm>
          <a:prstGeom prst="roundRect">
            <a:avLst/>
          </a:prstGeom>
          <a:solidFill>
            <a:srgbClr val="5C8E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-доходы от использования имущества, находящегося в муниципальной собственности;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-штрафы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49438" y="3229582"/>
            <a:ext cx="2519464" cy="3385227"/>
          </a:xfrm>
          <a:prstGeom prst="roundRect">
            <a:avLst/>
          </a:prstGeom>
          <a:solidFill>
            <a:srgbClr val="5C8E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Дотации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Субсидии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Субвенции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Иные межбюджетные трансферты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5733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ДОХОДЫ БЮДЖЕТА </a:t>
            </a:r>
            <a:br>
              <a:rPr lang="ru-RU" sz="3600" dirty="0" smtClean="0"/>
            </a:br>
            <a:r>
              <a:rPr lang="ru-RU" sz="3600" dirty="0" smtClean="0"/>
              <a:t>Долотинского сельского поселения за </a:t>
            </a:r>
            <a:br>
              <a:rPr lang="ru-RU" sz="3600" dirty="0" smtClean="0"/>
            </a:br>
            <a:r>
              <a:rPr lang="ru-RU" sz="3600" dirty="0" smtClean="0"/>
              <a:t>2018 - 2020 </a:t>
            </a:r>
            <a:r>
              <a:rPr lang="ru-RU" sz="3600" dirty="0" smtClean="0"/>
              <a:t>годы</a:t>
            </a:r>
            <a:endParaRPr lang="ru-RU" sz="36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447304438"/>
              </p:ext>
            </p:extLst>
          </p:nvPr>
        </p:nvGraphicFramePr>
        <p:xfrm>
          <a:off x="285720" y="1785926"/>
          <a:ext cx="871543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15074" y="3500438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Общий объем доходов:</a:t>
            </a:r>
          </a:p>
          <a:p>
            <a:r>
              <a:rPr lang="ru-RU" sz="1200" dirty="0" smtClean="0"/>
              <a:t>2018 год – 37898,6тыс. рублей</a:t>
            </a:r>
          </a:p>
          <a:p>
            <a:r>
              <a:rPr lang="ru-RU" sz="1200" dirty="0" smtClean="0"/>
              <a:t>2019 год – 11871,7тыс. рублей</a:t>
            </a:r>
          </a:p>
          <a:p>
            <a:r>
              <a:rPr lang="ru-RU" sz="1200" dirty="0" smtClean="0"/>
              <a:t>2020 год – 19767,2тыс. 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1010442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/>
              <a:t>СТРУКТУРА ДОХОДОВ БЮДЖЕТА ПОСЕЛЕНИЯ ЗА 2020 ГОД</a:t>
            </a:r>
            <a:endParaRPr lang="ru-RU" sz="3600" b="1" i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282165527"/>
              </p:ext>
            </p:extLst>
          </p:nvPr>
        </p:nvGraphicFramePr>
        <p:xfrm>
          <a:off x="0" y="1214422"/>
          <a:ext cx="9144000" cy="5472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22367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00" y="714356"/>
            <a:ext cx="7120647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Расходы бюджета района (по функциям)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8485" y="1809345"/>
            <a:ext cx="7869677" cy="73930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функции муниципального образования по разделам бюджетной классификации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8491" y="2784733"/>
            <a:ext cx="7791855" cy="286232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общегосударственные вопросы;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национальная безопасность  и правоохранительная деятельность;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национальная экономика;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жилищно-коммунальное хозяйство;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образование;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культура, кинематография;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социальная политика;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физическая культура и спорт;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Каждый раздел имеет перечень подразделов, отражающий направления реализации соответствующей функции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4356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1054250"/>
          </a:xfrm>
        </p:spPr>
        <p:txBody>
          <a:bodyPr/>
          <a:lstStyle/>
          <a:p>
            <a:r>
              <a:rPr lang="ru-RU" sz="2800" b="1" i="1" dirty="0" smtClean="0"/>
              <a:t>РАСХОДЫ БЮДЖЕТА ПОСЕЛЕНИЯ ЗА 2020 ГОД ПО РАЗДЕЛАМ</a:t>
            </a:r>
            <a:endParaRPr lang="ru-RU" sz="2800" b="1" i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608873524"/>
              </p:ext>
            </p:extLst>
          </p:nvPr>
        </p:nvGraphicFramePr>
        <p:xfrm>
          <a:off x="0" y="1397000"/>
          <a:ext cx="91440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52436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 smtClean="0"/>
              <a:t>РАСХОДЫ ДОРОЖНОГО ФОНДА</a:t>
            </a:r>
            <a:endParaRPr lang="ru-RU" sz="3600" b="1" i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071845826"/>
              </p:ext>
            </p:extLst>
          </p:nvPr>
        </p:nvGraphicFramePr>
        <p:xfrm>
          <a:off x="2643174" y="228599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1285860"/>
            <a:ext cx="3786214" cy="25241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39700" h="139700" prst="divot"/>
            <a:bevelB w="139700" h="139700" prst="divot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684901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</TotalTime>
  <Words>283</Words>
  <Application>Microsoft Office PowerPoint</Application>
  <PresentationFormat>Экран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ОСНОВНЫЕ ПАРАМЕТРЫ БЮДЖЕТА ДОЛОТИНСКОГО СЕЛЬСКОГО ПОСЕЛЕНИЯ ЗА 2020 ГОД</vt:lpstr>
      <vt:lpstr>Слайд 3</vt:lpstr>
      <vt:lpstr>Слайд 4</vt:lpstr>
      <vt:lpstr>ДОХОДЫ БЮДЖЕТА  Долотинского сельского поселения за  2018 - 2020 годы</vt:lpstr>
      <vt:lpstr>СТРУКТУРА ДОХОДОВ БЮДЖЕТА ПОСЕЛЕНИЯ ЗА 2020 ГОД</vt:lpstr>
      <vt:lpstr>Слайд 7</vt:lpstr>
      <vt:lpstr>РАСХОДЫ БЮДЖЕТА ПОСЕЛЕНИЯ ЗА 2020 ГОД ПО РАЗДЕЛАМ</vt:lpstr>
      <vt:lpstr>РАСХОДЫ ДОРОЖНОГО ФОНДА</vt:lpstr>
      <vt:lpstr>МУНИЦИПАЛЬНЫЕ ПРОГРАММЫ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Пользователь2</cp:lastModifiedBy>
  <cp:revision>72</cp:revision>
  <dcterms:created xsi:type="dcterms:W3CDTF">2018-02-21T08:51:35Z</dcterms:created>
  <dcterms:modified xsi:type="dcterms:W3CDTF">2021-05-14T10:08:42Z</dcterms:modified>
</cp:coreProperties>
</file>