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86429" autoAdjust="0"/>
  </p:normalViewPr>
  <p:slideViewPr>
    <p:cSldViewPr>
      <p:cViewPr>
        <p:scale>
          <a:sx n="90" d="100"/>
          <a:sy n="90" d="100"/>
        </p:scale>
        <p:origin x="-120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43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EFD9D-FDFA-4720-BC29-664253209712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23155-5E46-4F0D-8E10-D7A60D12B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89248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ahoma" pitchFamily="34" charset="0"/>
                <a:cs typeface="Tahoma" pitchFamily="34" charset="0"/>
              </a:rPr>
              <a:t>Алгоритм действий работодателя 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latin typeface="Tahoma" pitchFamily="34" charset="0"/>
                <a:cs typeface="Tahoma" pitchFamily="34" charset="0"/>
              </a:rPr>
            </a:br>
            <a:r>
              <a:rPr lang="ru-RU" sz="2400" dirty="0" smtClean="0">
                <a:latin typeface="Tahoma" pitchFamily="34" charset="0"/>
                <a:cs typeface="Tahoma" pitchFamily="34" charset="0"/>
              </a:rPr>
              <a:t>(юридические лица, включая некоммерческие организации, и индивидуальные предприниматели),</a:t>
            </a:r>
            <a:br>
              <a:rPr lang="ru-RU" sz="2400" dirty="0" smtClean="0">
                <a:latin typeface="Tahoma" pitchFamily="34" charset="0"/>
                <a:cs typeface="Tahoma" pitchFamily="34" charset="0"/>
              </a:rPr>
            </a:br>
            <a:r>
              <a:rPr lang="ru-RU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400" dirty="0" smtClean="0">
                <a:latin typeface="Tahoma" pitchFamily="34" charset="0"/>
                <a:cs typeface="Tahoma" pitchFamily="34" charset="0"/>
              </a:rPr>
            </a:br>
            <a:r>
              <a:rPr lang="ru-RU" b="1" dirty="0">
                <a:latin typeface="Tahoma" pitchFamily="34" charset="0"/>
                <a:cs typeface="Tahoma" pitchFamily="34" charset="0"/>
              </a:rPr>
              <a:t>желающего получить субсидию при трудоустройстве </a:t>
            </a:r>
            <a:r>
              <a:rPr lang="ru-RU" b="1" dirty="0" smtClean="0">
                <a:latin typeface="Tahoma" pitchFamily="34" charset="0"/>
                <a:cs typeface="Tahoma" pitchFamily="34" charset="0"/>
              </a:rPr>
              <a:t>отдельных категорий граждан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4365104"/>
            <a:ext cx="4572000" cy="2286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TextBox 4"/>
          <p:cNvSpPr txBox="1"/>
          <p:nvPr/>
        </p:nvSpPr>
        <p:spPr>
          <a:xfrm>
            <a:off x="4719391" y="6611779"/>
            <a:ext cx="44246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* Рекомендуется органами службы занятости населения Ростовской области 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9024" y="0"/>
            <a:ext cx="8389440" cy="764704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632848" cy="76470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Цель предоставления субсидии</a:t>
            </a:r>
            <a:endParaRPr lang="ru-RU" sz="32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2060848"/>
            <a:ext cx="8712968" cy="46085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b="1" kern="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/>
            <a:endParaRPr lang="ru-RU" sz="1300" kern="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ru-RU" sz="1300" b="1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 относятся к</a:t>
            </a:r>
            <a:r>
              <a:rPr lang="en-US" sz="1300" b="1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300" b="1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молодежи в возрасте до 30 </a:t>
            </a:r>
            <a:r>
              <a:rPr lang="ru-RU" sz="1300" b="1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лет, включая:</a:t>
            </a:r>
            <a:endParaRPr lang="ru-RU" sz="1300" b="1" kern="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ru-RU" sz="1300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1. На дату направления к работодателю были зарегистрированы в органах службы занятости и не состояли в трудовых отношениях;</a:t>
            </a:r>
          </a:p>
          <a:p>
            <a:r>
              <a:rPr lang="ru-RU" sz="1300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2. На дату заключения трудового договора с работодателем не имели работы, не были зарегистрированы в качестве ИП, главы крестьянского (фермерского) хозяйства, единоличного исполнительного органа юридического  лица, а также не применяли специальный режим для </a:t>
            </a:r>
            <a:r>
              <a:rPr lang="ru-RU" sz="1300" kern="8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самозанятых</a:t>
            </a:r>
            <a:r>
              <a:rPr lang="ru-RU" sz="1300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</a:p>
          <a:p>
            <a:r>
              <a:rPr lang="ru-RU" sz="1300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3. Относятся к категории лиц, с которыми в соответствии с Трудовым кодексом Российской Федерации возможно заключение трудового договора.</a:t>
            </a:r>
            <a:endParaRPr lang="en-US" sz="1300" kern="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ru-RU" sz="1300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</a:t>
            </a:r>
            <a:r>
              <a:rPr lang="ru-RU" sz="1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относятся к категории безработных граждан, трудовой договор с которыми прекращен в текущем году по основаниям, предусмотренным пунктами 1 и 2 части первой статьи 81 Трудового кодекса Российской Федерации;</a:t>
            </a:r>
          </a:p>
          <a:p>
            <a:r>
              <a:rPr lang="ru-RU" sz="1300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</a:t>
            </a:r>
            <a:r>
              <a:rPr lang="ru-RU" sz="1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относятся к категории работников, находящихся под риском увольнения, включая введение режима неполного рабочего времени, простой, временную приостановку работ, предоставление отпусков без сохранения заработной платы, проведение мероприятий по высвобождению работников, трудовой договор с которыми заключен в текущем году в порядке перевода от другого работодателя по согласованию между работодателями в соответствии с пунктом 5 части первой статьи 77 Трудового кодекса Российской Федерации;</a:t>
            </a:r>
          </a:p>
          <a:p>
            <a:r>
              <a:rPr lang="ru-RU" sz="1300" kern="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 </a:t>
            </a:r>
            <a:r>
              <a:rPr lang="ru-RU" sz="1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являются гражданами Украины, гражданами Донецкой Народной Республики, гражданами Луганской Народной Республики и лицами без гражданства, постоянно проживающими на территориях Украины, Донецкой Народной Республики, Луганской Народной Республики и прибывшими на территорию Российской Федерации в экстренном массовом порядке, получившими удостоверение беженца или получившими свидетельство о предоставлении временного убежища на территории Российской Федерации.</a:t>
            </a:r>
          </a:p>
          <a:p>
            <a:endParaRPr lang="ru-RU" sz="1400" dirty="0" smtClean="0"/>
          </a:p>
          <a:p>
            <a:endParaRPr lang="en-US" sz="1400" kern="8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4427984" y="1484784"/>
            <a:ext cx="144016" cy="5492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9552" y="764704"/>
            <a:ext cx="7920880" cy="9361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ahoma" pitchFamily="34" charset="0"/>
                <a:cs typeface="Tahoma" pitchFamily="34" charset="0"/>
              </a:rPr>
              <a:t>Частичная компенсация затрат работодателя на выплату заработной платы работникам из числа трудоустроенных граждан, которые отвечают следующим критериям:</a:t>
            </a:r>
            <a:endParaRPr lang="ru-RU" sz="16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404664"/>
            <a:ext cx="8784976" cy="1008112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Размер и порядок предоставления субсидии</a:t>
            </a:r>
            <a:endParaRPr lang="ru-RU" sz="32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39552" y="1556792"/>
            <a:ext cx="3960440" cy="5760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Размер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44008" y="1556792"/>
            <a:ext cx="3960440" cy="5760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Предоставление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67544" y="2348880"/>
            <a:ext cx="4032448" cy="424847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величина минимального размера оплаты труда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ru-RU" sz="1600" dirty="0" smtClean="0">
                <a:latin typeface="Tahoma" pitchFamily="34" charset="0"/>
                <a:cs typeface="Tahoma" pitchFamily="34" charset="0"/>
              </a:rPr>
              <a:t>(установлен Федеральным законом «О минимальном размере оплаты труда»),</a:t>
            </a:r>
          </a:p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увеличенная на сумму  страховых взносов </a:t>
            </a:r>
            <a:br>
              <a:rPr lang="ru-RU" b="1" dirty="0" smtClean="0">
                <a:latin typeface="Tahoma" pitchFamily="34" charset="0"/>
                <a:cs typeface="Tahoma" pitchFamily="34" charset="0"/>
              </a:rPr>
            </a:br>
            <a:r>
              <a:rPr lang="ru-RU" sz="1600" dirty="0" smtClean="0">
                <a:latin typeface="Tahoma" pitchFamily="34" charset="0"/>
                <a:cs typeface="Tahoma" pitchFamily="34" charset="0"/>
              </a:rPr>
              <a:t>в государственные внебюджетные фонды,</a:t>
            </a:r>
          </a:p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за каждого трудоустроенного гражданина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44008" y="4869160"/>
            <a:ext cx="4104456" cy="172819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по истечении</a:t>
            </a:r>
            <a:br>
              <a:rPr lang="ru-RU" sz="1600" b="1" dirty="0" smtClean="0">
                <a:latin typeface="Tahoma" pitchFamily="34" charset="0"/>
                <a:cs typeface="Tahoma" pitchFamily="34" charset="0"/>
              </a:rPr>
            </a:br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 1-го, 3-го, 6-го</a:t>
            </a:r>
            <a:br>
              <a:rPr lang="ru-RU" sz="1600" b="1" dirty="0" smtClean="0">
                <a:latin typeface="Tahoma" pitchFamily="34" charset="0"/>
                <a:cs typeface="Tahoma" pitchFamily="34" charset="0"/>
              </a:rPr>
            </a:br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 месяца работы трудоустроенного гражданина</a:t>
            </a:r>
          </a:p>
          <a:p>
            <a:pPr algn="ctr"/>
            <a:endParaRPr lang="ru-RU" sz="1000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44008" y="2348880"/>
            <a:ext cx="4104456" cy="244827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Фондом социального страхования Российской Федерации </a:t>
            </a:r>
          </a:p>
          <a:p>
            <a:pPr algn="ctr"/>
            <a:r>
              <a:rPr lang="ru-RU" sz="1600" dirty="0" smtClean="0">
                <a:latin typeface="Tahoma" pitchFamily="34" charset="0"/>
                <a:cs typeface="Tahoma" pitchFamily="34" charset="0"/>
              </a:rPr>
              <a:t>(без заключения соглашения </a:t>
            </a:r>
          </a:p>
          <a:p>
            <a:pPr algn="ctr"/>
            <a:r>
              <a:rPr lang="ru-RU" sz="1600" dirty="0" smtClean="0">
                <a:latin typeface="Tahoma" pitchFamily="34" charset="0"/>
                <a:cs typeface="Tahoma" pitchFamily="34" charset="0"/>
              </a:rPr>
              <a:t>о представлении субсидии) </a:t>
            </a:r>
          </a:p>
          <a:p>
            <a:pPr algn="ctr"/>
            <a:r>
              <a:rPr lang="ru-RU" sz="1600" b="1" dirty="0" smtClean="0">
                <a:latin typeface="Tahoma" pitchFamily="34" charset="0"/>
                <a:cs typeface="Tahoma" pitchFamily="34" charset="0"/>
              </a:rPr>
              <a:t>путем перечисления на расчетный счет работодателя, открытый в российской кредитной организации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трелка вправо 19"/>
          <p:cNvSpPr/>
          <p:nvPr/>
        </p:nvSpPr>
        <p:spPr>
          <a:xfrm rot="10800000">
            <a:off x="4427984" y="4221088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0"/>
            <a:ext cx="8820472" cy="1124744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0"/>
            <a:ext cx="8892479" cy="98072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Алгоритм действий в рамках участия в мероприятии</a:t>
            </a:r>
            <a:endParaRPr lang="ru-RU" sz="32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16016" y="3284984"/>
            <a:ext cx="4176464" cy="194421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6618" y="3277590"/>
            <a:ext cx="4248472" cy="194421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latin typeface="Tahoma" pitchFamily="34" charset="0"/>
                <a:cs typeface="Tahoma" pitchFamily="34" charset="0"/>
              </a:rPr>
              <a:t>Направление информации о приеме на работу гражданина в центр занятости населения, оказавший содействие </a:t>
            </a:r>
            <a:br>
              <a:rPr lang="ru-RU" sz="1300" dirty="0" smtClean="0">
                <a:latin typeface="Tahoma" pitchFamily="34" charset="0"/>
                <a:cs typeface="Tahoma" pitchFamily="34" charset="0"/>
              </a:rPr>
            </a:br>
            <a:r>
              <a:rPr lang="ru-RU" sz="1300" dirty="0" smtClean="0">
                <a:latin typeface="Tahoma" pitchFamily="34" charset="0"/>
                <a:cs typeface="Tahoma" pitchFamily="34" charset="0"/>
              </a:rPr>
              <a:t>в подборе необходимых работников, не позднее 1 дня после трудоустройства</a:t>
            </a:r>
            <a:endParaRPr lang="ru-RU" sz="13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1520" y="980728"/>
            <a:ext cx="3312368" cy="208823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1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Направление работодателем</a:t>
            </a:r>
          </a:p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 в органы службы занятости населения </a:t>
            </a:r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>заявления с приложением перечня свободных рабочих мест </a:t>
            </a:r>
            <a:r>
              <a:rPr lang="ru-RU" sz="11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1100" dirty="0" smtClean="0">
                <a:latin typeface="Tahoma" pitchFamily="34" charset="0"/>
                <a:cs typeface="Tahoma" pitchFamily="34" charset="0"/>
              </a:rPr>
            </a:br>
            <a:r>
              <a:rPr lang="ru-RU" sz="1100" dirty="0" smtClean="0">
                <a:latin typeface="Tahoma" pitchFamily="34" charset="0"/>
                <a:cs typeface="Tahoma" pitchFamily="34" charset="0"/>
              </a:rPr>
              <a:t>и вакантных должностей, на которые предполагается трудоустройство граждан </a:t>
            </a:r>
            <a:r>
              <a:rPr lang="ru-RU" sz="1100" b="1" dirty="0" smtClean="0">
                <a:latin typeface="Tahoma" pitchFamily="34" charset="0"/>
                <a:cs typeface="Tahoma" pitchFamily="34" charset="0"/>
              </a:rPr>
              <a:t>с использованием </a:t>
            </a:r>
            <a:r>
              <a:rPr lang="ru-RU" sz="11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личного кабинета системы ЕЦП «Работа в России» </a:t>
            </a:r>
          </a:p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https</a:t>
            </a:r>
            <a:r>
              <a:rPr lang="ru-RU" sz="13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://</a:t>
            </a:r>
            <a:r>
              <a:rPr lang="en-US" sz="13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trudvsem.ru</a:t>
            </a:r>
            <a:endParaRPr lang="ru-RU" sz="13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6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0" y="980728"/>
            <a:ext cx="504056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563888" y="1916832"/>
            <a:ext cx="24482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6696236" y="3032956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12160" y="1052736"/>
            <a:ext cx="2880320" cy="20162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Оказание органами службы занятости работодателю содействия в подборе необходимых работников из числа граждан, подходящих под установленные критерии  </a:t>
            </a:r>
            <a:endParaRPr lang="ru-RU" sz="1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868144" y="980728"/>
            <a:ext cx="504056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16016" y="4005064"/>
            <a:ext cx="208823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принятые на работу в</a:t>
            </a:r>
          </a:p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в рамках программы граждане должны быть трудоустроены на условиях полного рабочего дня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948264" y="4005064"/>
            <a:ext cx="194421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заработная плата принятых на работу </a:t>
            </a:r>
          </a:p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в рамках программы граждан </a:t>
            </a:r>
          </a:p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не должна быть ниже величины МРОТ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88024" y="3356992"/>
            <a:ext cx="4032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1300" dirty="0" smtClean="0">
                <a:latin typeface="Tahoma" pitchFamily="34" charset="0"/>
                <a:cs typeface="Tahoma" pitchFamily="34" charset="0"/>
              </a:rPr>
              <a:t>Оформление работодателем трудовых отношений	</a:t>
            </a: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644008" y="3212976"/>
            <a:ext cx="504056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97474" y="3186313"/>
            <a:ext cx="504056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763688" y="4941168"/>
            <a:ext cx="3096344" cy="1916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2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1100" dirty="0" smtClean="0">
                <a:latin typeface="Tahoma" pitchFamily="34" charset="0"/>
                <a:cs typeface="Tahoma" pitchFamily="34" charset="0"/>
              </a:rPr>
              <a:t>Направление работодателем заявления в Фонд социального страхования Российской Федерации в</a:t>
            </a:r>
          </a:p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Единую интегрированную информационную систему «Соцстрах»</a:t>
            </a:r>
          </a:p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по истечении  соответствующих периодов: 1-го, и (или) 3-го и (или) 6-го месяцев </a:t>
            </a:r>
          </a:p>
          <a:p>
            <a:pPr algn="ctr"/>
            <a:r>
              <a:rPr lang="en-US" sz="1100" b="1" dirty="0" smtClean="0">
                <a:solidFill>
                  <a:srgbClr val="FF0000"/>
                </a:solidFill>
              </a:rPr>
              <a:t>https://r61.fss.ru/</a:t>
            </a:r>
            <a:endParaRPr lang="ru-RU" sz="1100" b="1" dirty="0" smtClean="0">
              <a:solidFill>
                <a:srgbClr val="FF0000"/>
              </a:solidFill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sz="13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403648" y="5229200"/>
            <a:ext cx="504056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Стрелка углом вверх 24"/>
          <p:cNvSpPr/>
          <p:nvPr/>
        </p:nvSpPr>
        <p:spPr>
          <a:xfrm rot="5400000">
            <a:off x="884361" y="5028407"/>
            <a:ext cx="576063" cy="112166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749480" cy="50405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Порядок подачи заявления в Фонд социального страхования Российской Федерации</a:t>
            </a:r>
            <a:r>
              <a:rPr lang="ru-RU" sz="36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3600" dirty="0" smtClean="0">
                <a:latin typeface="Tahoma" pitchFamily="34" charset="0"/>
                <a:cs typeface="Tahoma" pitchFamily="34" charset="0"/>
              </a:rPr>
            </a:br>
            <a:r>
              <a:rPr lang="ru-RU" sz="32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3200" dirty="0" smtClean="0">
                <a:latin typeface="Tahoma" pitchFamily="34" charset="0"/>
                <a:cs typeface="Tahoma" pitchFamily="34" charset="0"/>
              </a:rPr>
            </a:br>
            <a:endParaRPr lang="ru-RU" sz="32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528" y="1628800"/>
            <a:ext cx="8640960" cy="48965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algn="ctr"/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916832"/>
            <a:ext cx="144016" cy="216024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2132856"/>
            <a:ext cx="8424936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itchFamily="34" charset="0"/>
                <a:cs typeface="Tahoma" pitchFamily="34" charset="0"/>
              </a:rPr>
              <a:t>не ранее чем через месяц после даты, с которой трудоустроенный в рамках мероприятия гражданин приступил к исполнению трудовых обязанностей в соответствии с трудовым договором, </a:t>
            </a:r>
          </a:p>
          <a:p>
            <a:pPr algn="ctr"/>
            <a:r>
              <a:rPr lang="ru-RU" dirty="0" smtClean="0">
                <a:latin typeface="Tahoma" pitchFamily="34" charset="0"/>
                <a:cs typeface="Tahoma" pitchFamily="34" charset="0"/>
              </a:rPr>
              <a:t>но не позднее 15 декабря 2022 года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63888" y="1628800"/>
            <a:ext cx="2160240" cy="2880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Срок</a:t>
            </a:r>
          </a:p>
        </p:txBody>
      </p:sp>
      <p:sp>
        <p:nvSpPr>
          <p:cNvPr id="11" name="Стрелка вниз 10"/>
          <p:cNvSpPr/>
          <p:nvPr/>
        </p:nvSpPr>
        <p:spPr>
          <a:xfrm rot="3475220" flipH="1">
            <a:off x="4213516" y="3878687"/>
            <a:ext cx="212909" cy="461437"/>
          </a:xfrm>
          <a:prstGeom prst="downArrow">
            <a:avLst>
              <a:gd name="adj1" fmla="val 50000"/>
              <a:gd name="adj2" fmla="val 50892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4221088"/>
            <a:ext cx="4032448" cy="20882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ahoma" pitchFamily="34" charset="0"/>
                <a:cs typeface="Tahoma" pitchFamily="34" charset="0"/>
              </a:rPr>
              <a:t>Подписание усиленной квалифицированной электронной подписью или простой электронной подписью уполномоченного сотрудника </a:t>
            </a:r>
            <a:endParaRPr lang="ru-RU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99992" y="4221088"/>
            <a:ext cx="4464496" cy="20162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latin typeface="Tahoma" pitchFamily="34" charset="0"/>
                <a:cs typeface="Tahoma" pitchFamily="34" charset="0"/>
              </a:rPr>
              <a:t>Предоставление в федеральную государственную информационную систему «Единая интегрированная информационная система «Соцстрах» </a:t>
            </a:r>
            <a:endParaRPr lang="en-US" sz="13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1300" dirty="0" smtClean="0">
                <a:latin typeface="Tahoma" pitchFamily="34" charset="0"/>
                <a:cs typeface="Tahoma" pitchFamily="34" charset="0"/>
              </a:rPr>
              <a:t>с использованием информационных систем работодателя либо с помощью</a:t>
            </a:r>
            <a:r>
              <a:rPr lang="en-US" sz="13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smtClean="0">
                <a:latin typeface="Tahoma" pitchFamily="34" charset="0"/>
                <a:cs typeface="Tahoma" pitchFamily="34" charset="0"/>
              </a:rPr>
              <a:t>программного обеспечения, предоставляемого Фондом Социального страхования на безвозмездной основе посредством внешних сервисов информационного взаимодействия </a:t>
            </a:r>
            <a:endParaRPr lang="ru-RU" sz="13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8255352" flipH="1">
            <a:off x="4623453" y="3856621"/>
            <a:ext cx="185127" cy="461437"/>
          </a:xfrm>
          <a:prstGeom prst="downArrow">
            <a:avLst>
              <a:gd name="adj1" fmla="val 50000"/>
              <a:gd name="adj2" fmla="val 50892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55776" y="3717032"/>
            <a:ext cx="4176464" cy="2880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itchFamily="34" charset="0"/>
                <a:cs typeface="Tahoma" pitchFamily="34" charset="0"/>
              </a:rPr>
              <a:t>Требования к заявлению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0"/>
            <a:ext cx="8820472" cy="1412776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0"/>
            <a:ext cx="8892479" cy="115212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Условия для включения работодателя в реестр для предоставления субсидии</a:t>
            </a:r>
            <a:endParaRPr lang="ru-RU" sz="32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512" y="1340768"/>
            <a:ext cx="8856984" cy="5517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b="1" dirty="0" smtClean="0"/>
              <a:t>      Ваша организация может принять участие в программе государственной поддержки, если:</a:t>
            </a:r>
            <a:endParaRPr lang="ru-RU" sz="1500" dirty="0" smtClean="0"/>
          </a:p>
          <a:p>
            <a:endParaRPr lang="ru-RU" sz="1200" dirty="0" smtClean="0"/>
          </a:p>
          <a:p>
            <a:r>
              <a:rPr lang="ru-RU" sz="1200" dirty="0" smtClean="0"/>
              <a:t>Официально зарегистрирована до 1 января 2022 года.</a:t>
            </a:r>
          </a:p>
          <a:p>
            <a:endParaRPr lang="ru-RU" sz="1200" dirty="0" smtClean="0"/>
          </a:p>
          <a:p>
            <a:r>
              <a:rPr lang="ru-RU" sz="1200" dirty="0" smtClean="0"/>
              <a:t>У организации отсутствуют задолженности по: </a:t>
            </a:r>
          </a:p>
          <a:p>
            <a:pPr lvl="1"/>
            <a:r>
              <a:rPr lang="ru-RU" sz="1200" dirty="0" smtClean="0"/>
              <a:t>уплате налогов, сборов, страховых взносов, пеней, штрафов и процентов, подлежащих уплате в соответствии с законодательством Российской Федерации, не превышающий 10 тыс. рублей;</a:t>
            </a:r>
          </a:p>
          <a:p>
            <a:pPr lvl="1"/>
            <a:r>
              <a:rPr lang="ru-RU" sz="1200" dirty="0" smtClean="0"/>
              <a:t>возврату в федеральный бюджет субсидий, бюджетных инвестиций и задолженность перед федеральным бюджетом;</a:t>
            </a:r>
          </a:p>
          <a:p>
            <a:pPr lvl="1"/>
            <a:r>
              <a:rPr lang="ru-RU" sz="1200" dirty="0" smtClean="0"/>
              <a:t>заработной плате.</a:t>
            </a:r>
          </a:p>
          <a:p>
            <a:r>
              <a:rPr lang="ru-RU" sz="1200" dirty="0" smtClean="0"/>
              <a:t>Не находится в процессе реорганизации, ликвидации, банкротства и ваша деятельность не была приостановлена или прекращена.</a:t>
            </a:r>
          </a:p>
          <a:p>
            <a:endParaRPr lang="ru-RU" sz="1200" dirty="0" smtClean="0"/>
          </a:p>
          <a:p>
            <a:r>
              <a:rPr lang="ru-RU" sz="1200" dirty="0" smtClean="0"/>
              <a:t>Не получает средства из федерального бюджета в рамках иных программ в целях возмещения затрат, связанных с трудоустройством граждан.</a:t>
            </a:r>
          </a:p>
          <a:p>
            <a:endParaRPr lang="ru-RU" sz="1200" dirty="0" smtClean="0"/>
          </a:p>
          <a:p>
            <a:r>
              <a:rPr lang="ru-RU" sz="1200" dirty="0" smtClean="0"/>
              <a:t>В уставном (складочном) капитале вашей организации доля участия иностранных юридических лиц, местом регистрации которых является государство или территория, включенные в утвержденный Министерством финансов Российской Федерации перечень государств и территорий, предоставляющих льготный налоговый режим налогообложения и не предусматривающих раскрытия и предоставления информации при проведении финансовых операций в отношении таких юридических лиц, в совокупности не превышает 50 процентов.</a:t>
            </a:r>
          </a:p>
          <a:p>
            <a:endParaRPr lang="ru-RU" sz="1200" dirty="0" smtClean="0"/>
          </a:p>
          <a:p>
            <a:r>
              <a:rPr lang="ru-RU" sz="1200" dirty="0" smtClean="0"/>
              <a:t>Руководитель, члены коллегиального исполнительного органа, лицо, исполняющее функции единоличного исполнительного органа, или главный бухгалтер вашей организации не внесены в реестр дисквалифицированных лиц.</a:t>
            </a:r>
          </a:p>
          <a:p>
            <a:endParaRPr lang="ru-RU" sz="1200" dirty="0" smtClean="0"/>
          </a:p>
          <a:p>
            <a:r>
              <a:rPr lang="ru-RU" sz="1200" dirty="0" smtClean="0"/>
              <a:t>Ваша организация не является  получателем в 2022 году  субсидии в соответствии с постановлением Правительства Российской Федерации от 27.12.2010 № 1135 «О предоставлении субсидий из федерального бюджета на государственную поддержку отдельных общественных и иных некоммерческих организаций».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579</Words>
  <Application>Microsoft Office PowerPoint</Application>
  <PresentationFormat>Экран (4:3)</PresentationFormat>
  <Paragraphs>102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Алгоритм действий работодателя   (юридические лица, включая некоммерческие организации, и индивидуальные предприниматели),  желающего получить субсидию при трудоустройстве отдельных категорий граждан</vt:lpstr>
      <vt:lpstr>Цель предоставления субсидии</vt:lpstr>
      <vt:lpstr>Размер и порядок предоставления субсидии</vt:lpstr>
      <vt:lpstr>Алгоритм действий в рамках участия в мероприятии</vt:lpstr>
      <vt:lpstr> Порядок подачи заявления в Фонд социального страхования Российской Федерации  </vt:lpstr>
      <vt:lpstr>Условия для включения работодателя в реестр для предоставления субсидии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действий работодателя   (юридическое лицо или индивидуальный предприниматель), желающего получить субсидию при трудоустройстве безработных граждан</dc:title>
  <dc:creator>o_gubareva</dc:creator>
  <cp:lastModifiedBy>n_yevseyeva</cp:lastModifiedBy>
  <cp:revision>78</cp:revision>
  <dcterms:created xsi:type="dcterms:W3CDTF">2021-03-29T13:31:12Z</dcterms:created>
  <dcterms:modified xsi:type="dcterms:W3CDTF">2022-09-20T14:21:41Z</dcterms:modified>
</cp:coreProperties>
</file>