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70" r:id="rId10"/>
    <p:sldId id="271" r:id="rId11"/>
    <p:sldId id="27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9879" autoAdjust="0"/>
  </p:normalViewPr>
  <p:slideViewPr>
    <p:cSldViewPr>
      <p:cViewPr varScale="1">
        <p:scale>
          <a:sx n="115" d="100"/>
          <a:sy n="115" d="100"/>
        </p:scale>
        <p:origin x="68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050" dirty="0" smtClean="0"/>
              <a:t>тыс. рублей</a:t>
            </a:r>
            <a:endParaRPr lang="ru-RU" sz="1050" dirty="0"/>
          </a:p>
        </c:rich>
      </c:tx>
      <c:layout>
        <c:manualLayout>
          <c:xMode val="edge"/>
          <c:yMode val="edge"/>
          <c:x val="8.2568110711712887E-3"/>
          <c:y val="3.707846360860715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0-344A-40E0-8A51-373AC3DF09E6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344A-40E0-8A51-373AC3DF09E6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2-344A-40E0-8A51-373AC3DF09E6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3-344A-40E0-8A51-373AC3DF09E6}"/>
              </c:ext>
            </c:extLst>
          </c:dPt>
          <c:dPt>
            <c:idx val="4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4-344A-40E0-8A51-373AC3DF09E6}"/>
              </c:ext>
            </c:extLst>
          </c:dPt>
          <c:dPt>
            <c:idx val="5"/>
            <c:bubble3D val="0"/>
            <c:spPr>
              <a:solidFill>
                <a:srgbClr val="002060"/>
              </a:solidFill>
            </c:spPr>
            <c:extLst>
              <c:ext xmlns:c16="http://schemas.microsoft.com/office/drawing/2014/chart" uri="{C3380CC4-5D6E-409C-BE32-E72D297353CC}">
                <c16:uniqueId val="{00000005-344A-40E0-8A51-373AC3DF09E6}"/>
              </c:ext>
            </c:extLst>
          </c:dPt>
          <c:dPt>
            <c:idx val="6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6-344A-40E0-8A51-373AC3DF09E6}"/>
              </c:ext>
            </c:extLst>
          </c:dPt>
          <c:dLbls>
            <c:numFmt formatCode="General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5232.3</c:v>
                </c:pt>
                <c:pt idx="1">
                  <c:v>208</c:v>
                </c:pt>
                <c:pt idx="2">
                  <c:v>10</c:v>
                </c:pt>
                <c:pt idx="3">
                  <c:v>700.7</c:v>
                </c:pt>
                <c:pt idx="4">
                  <c:v>1091.3</c:v>
                </c:pt>
                <c:pt idx="5">
                  <c:v>5</c:v>
                </c:pt>
                <c:pt idx="6">
                  <c:v>2146.9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44A-40E0-8A51-373AC3DF09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6039313284187084"/>
          <c:y val="4.8139069865816835E-2"/>
          <c:w val="0.31883442162340397"/>
          <c:h val="0.69378476714205817"/>
        </c:manualLayout>
      </c:layout>
      <c:overlay val="0"/>
      <c:txPr>
        <a:bodyPr/>
        <a:lstStyle/>
        <a:p>
          <a:pPr>
            <a:defRPr sz="1300" kern="700" baseline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4854671165569418E-2"/>
          <c:y val="2.3447412070358484E-2"/>
          <c:w val="0.92954333479075768"/>
          <c:h val="0.604572688454420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бюджета поселения, формируемые в рамках муниципальных программ Долотинского сельского поселения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0-013C-4663-BCD9-9E59F78D34E3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1-013C-4663-BCD9-9E59F78D34E3}"/>
              </c:ext>
            </c:extLst>
          </c:dPt>
          <c:cat>
            <c:strRef>
              <c:f>Лист1!$A$2:$A$4</c:f>
              <c:strCache>
                <c:ptCount val="3"/>
                <c:pt idx="0">
                  <c:v>2025 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9122</c:v>
                </c:pt>
                <c:pt idx="1">
                  <c:v>5908.2</c:v>
                </c:pt>
                <c:pt idx="2">
                  <c:v>5660.5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13C-4663-BCD9-9E59F78D34E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2025 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283.2</c:v>
                </c:pt>
                <c:pt idx="1">
                  <c:v>657.9</c:v>
                </c:pt>
                <c:pt idx="2">
                  <c:v>303.39999999999998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13C-4663-BCD9-9E59F78D34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095616"/>
        <c:axId val="92097152"/>
      </c:barChart>
      <c:catAx>
        <c:axId val="920956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2097152"/>
        <c:crosses val="autoZero"/>
        <c:auto val="1"/>
        <c:lblAlgn val="ctr"/>
        <c:lblOffset val="100"/>
        <c:noMultiLvlLbl val="0"/>
      </c:catAx>
      <c:valAx>
        <c:axId val="920971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92095616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1200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 baseline="0"/>
            </a:pPr>
            <a:endParaRPr lang="ru-RU"/>
          </a:p>
        </c:txPr>
      </c:legendEntry>
      <c:layout>
        <c:manualLayout>
          <c:xMode val="edge"/>
          <c:yMode val="edge"/>
          <c:x val="0.23292573226630739"/>
          <c:y val="0.7872025501922314"/>
          <c:w val="0.53699320147223761"/>
          <c:h val="0.1447999548037285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050" dirty="0" smtClean="0"/>
              <a:t>тыс. рублей</a:t>
            </a:r>
            <a:endParaRPr lang="ru-RU" sz="1050" dirty="0"/>
          </a:p>
        </c:rich>
      </c:tx>
      <c:layout/>
      <c:overlay val="0"/>
    </c:title>
    <c:autoTitleDeleted val="0"/>
    <c:view3D>
      <c:rotX val="4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169896640826872E-2"/>
          <c:y val="0.14728181651712141"/>
          <c:w val="0.68916221527370636"/>
          <c:h val="0.7794363669657571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dkEdge">
              <a:bevelT w="152400" h="50800" prst="softRound"/>
              <a:bevelB w="152400" h="50800" prst="softRound"/>
            </a:sp3d>
          </c:spPr>
          <c:explosion val="25"/>
          <c:dPt>
            <c:idx val="0"/>
            <c:bubble3D val="0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 prstMaterial="dkEdge">
                <a:bevelT w="152400" h="50800" prst="softRound"/>
                <a:bevelB w="152400" h="50800" prst="softRound"/>
              </a:sp3d>
            </c:spPr>
            <c:extLst>
              <c:ext xmlns:c16="http://schemas.microsoft.com/office/drawing/2014/chart" uri="{C3380CC4-5D6E-409C-BE32-E72D297353CC}">
                <c16:uniqueId val="{00000000-824D-4E64-A9EA-F4250D8F2F12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 prstMaterial="dkEdge">
                <a:bevelT w="152400" h="50800" prst="softRound"/>
                <a:bevelB w="152400" h="50800" prst="softRound"/>
              </a:sp3d>
            </c:spPr>
            <c:extLst>
              <c:ext xmlns:c16="http://schemas.microsoft.com/office/drawing/2014/chart" uri="{C3380CC4-5D6E-409C-BE32-E72D297353CC}">
                <c16:uniqueId val="{00000001-824D-4E64-A9EA-F4250D8F2F12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 prstMaterial="dkEdge">
                <a:bevelT w="152400" h="50800" prst="softRound"/>
                <a:bevelB w="152400" h="50800" prst="softRound"/>
              </a:sp3d>
            </c:spPr>
            <c:extLst>
              <c:ext xmlns:c16="http://schemas.microsoft.com/office/drawing/2014/chart" uri="{C3380CC4-5D6E-409C-BE32-E72D297353CC}">
                <c16:uniqueId val="{00000002-824D-4E64-A9EA-F4250D8F2F12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2025 год</c:v>
                </c:pt>
                <c:pt idx="1">
                  <c:v>2026год</c:v>
                </c:pt>
                <c:pt idx="2">
                  <c:v>2027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2146.9</c:v>
                </c:pt>
                <c:pt idx="1">
                  <c:v>1106.0999999999999</c:v>
                </c:pt>
                <c:pt idx="2">
                  <c:v>943.6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24D-4E64-A9EA-F4250D8F2F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83086294595357524"/>
          <c:y val="0.38436550082402515"/>
          <c:w val="0.16051926584587328"/>
          <c:h val="0.19364090825856067"/>
        </c:manualLayout>
      </c:layout>
      <c:overlay val="0"/>
      <c:txPr>
        <a:bodyPr/>
        <a:lstStyle/>
        <a:p>
          <a:pPr>
            <a:defRPr baseline="0"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4B5D-30D0-40D0-9005-083747D816B2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3BD3-C067-4C21-A6AA-DF02E6AA7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4B5D-30D0-40D0-9005-083747D816B2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3BD3-C067-4C21-A6AA-DF02E6AA7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4B5D-30D0-40D0-9005-083747D816B2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3BD3-C067-4C21-A6AA-DF02E6AA789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4B5D-30D0-40D0-9005-083747D816B2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3BD3-C067-4C21-A6AA-DF02E6AA78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4B5D-30D0-40D0-9005-083747D816B2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3BD3-C067-4C21-A6AA-DF02E6AA7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4B5D-30D0-40D0-9005-083747D816B2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3BD3-C067-4C21-A6AA-DF02E6AA78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4B5D-30D0-40D0-9005-083747D816B2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3BD3-C067-4C21-A6AA-DF02E6AA7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4B5D-30D0-40D0-9005-083747D816B2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3BD3-C067-4C21-A6AA-DF02E6AA7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4B5D-30D0-40D0-9005-083747D816B2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3BD3-C067-4C21-A6AA-DF02E6AA7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4B5D-30D0-40D0-9005-083747D816B2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3BD3-C067-4C21-A6AA-DF02E6AA78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4B5D-30D0-40D0-9005-083747D816B2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3BD3-C067-4C21-A6AA-DF02E6AA78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1C44B5D-30D0-40D0-9005-083747D816B2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B783BD3-C067-4C21-A6AA-DF02E6AA78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332656"/>
            <a:ext cx="5724636" cy="360039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FFC000"/>
                </a:solidFill>
              </a:rPr>
              <a:t>Администрация Долотинского сельского поселения</a:t>
            </a:r>
            <a:endParaRPr lang="ru-RU" sz="1800" b="1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5949280"/>
            <a:ext cx="6400800" cy="720080"/>
          </a:xfrm>
        </p:spPr>
        <p:txBody>
          <a:bodyPr>
            <a:normAutofit fontScale="92500"/>
          </a:bodyPr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(материалы подготовлены с учетом приказа Минфина России от 22.09.2015 года № 145н «Об утверждении Методических рекомендаций по представлению бюджетов субъектов Российской Федерации и местных бюджетов и отчетов об их исполнении в доступной для граждан форме»)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44008" y="908720"/>
            <a:ext cx="4390866" cy="175432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 prstMaterial="dkEdge">
              <a:bevelT w="69850" h="38100" prst="cross"/>
            </a:sp3d>
          </a:bodyPr>
          <a:lstStyle/>
          <a:p>
            <a:pPr lvl="0" algn="ctr"/>
            <a:r>
              <a:rPr lang="ru-RU" b="1" i="1" cap="all" dirty="0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Проект Бюджета </a:t>
            </a:r>
          </a:p>
          <a:p>
            <a:pPr lvl="0" algn="ctr"/>
            <a:r>
              <a:rPr lang="ru-RU" b="1" i="1" cap="all" dirty="0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ДОЛОТИНСКОГО СЕЛЬСКОГО ПОСЕЛЕНИЯ КРАСНОСУЛИНСКОГО РАЙОНА </a:t>
            </a:r>
          </a:p>
          <a:p>
            <a:pPr lvl="0" algn="ctr"/>
            <a:r>
              <a:rPr lang="ru-RU" b="1" i="1" cap="all" dirty="0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НА </a:t>
            </a:r>
            <a:r>
              <a:rPr lang="ru-RU" b="1" i="1" cap="all" dirty="0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2025 </a:t>
            </a:r>
            <a:r>
              <a:rPr lang="ru-RU" b="1" i="1" cap="all" dirty="0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ГОД</a:t>
            </a:r>
          </a:p>
          <a:p>
            <a:pPr lvl="0" algn="ctr"/>
            <a:r>
              <a:rPr lang="ru-RU" b="1" i="1" cap="all" dirty="0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И НА ПЛАНОВЫЙ ПЕРИОД </a:t>
            </a:r>
          </a:p>
          <a:p>
            <a:pPr lvl="0" algn="ctr"/>
            <a:r>
              <a:rPr lang="ru-RU" b="1" i="1" cap="all" dirty="0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2026 </a:t>
            </a:r>
            <a:r>
              <a:rPr lang="ru-RU" b="1" i="1" cap="all" dirty="0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И </a:t>
            </a:r>
            <a:r>
              <a:rPr lang="ru-RU" b="1" i="1" cap="all" dirty="0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2027 </a:t>
            </a:r>
            <a:r>
              <a:rPr lang="ru-RU" b="1" i="1" cap="all" dirty="0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ГОДОВ</a:t>
            </a:r>
            <a:endParaRPr lang="ru-RU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500"/>
                    </a14:imgEffect>
                    <a14:imgEffect>
                      <a14:saturation sat="1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88840"/>
            <a:ext cx="4634840" cy="2664296"/>
          </a:xfrm>
          <a:prstGeom prst="rect">
            <a:avLst/>
          </a:prstGeom>
          <a:noFill/>
          <a:ln>
            <a:noFill/>
          </a:ln>
          <a:effectLst>
            <a:glow rad="228600">
              <a:schemeClr val="bg1">
                <a:alpha val="40000"/>
              </a:schemeClr>
            </a:glow>
            <a:outerShdw dist="35921" dir="2700000" algn="ctr" rotWithShape="0">
              <a:schemeClr val="bg2"/>
            </a:outerShdw>
            <a:softEdge rad="31750"/>
          </a:effectLst>
          <a:scene3d>
            <a:camera prst="orthographicFront"/>
            <a:lightRig rig="threePt" dir="t"/>
          </a:scene3d>
          <a:sp3d prstMaterial="plastic">
            <a:bevelT/>
            <a:bevelB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0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332656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Расходы бюджета поселения, формируемые в рамках муниципальных программ Долотинского сельского поселения, и непрограммные расходы</a:t>
            </a:r>
            <a:endParaRPr lang="ru-RU" sz="2400" b="1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60132756"/>
              </p:ext>
            </p:extLst>
          </p:nvPr>
        </p:nvGraphicFramePr>
        <p:xfrm>
          <a:off x="107504" y="1397000"/>
          <a:ext cx="8928992" cy="5416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747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852936"/>
            <a:ext cx="2520280" cy="23431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332656"/>
            <a:ext cx="8208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/>
              <a:t>Расходы на культуру</a:t>
            </a:r>
            <a:endParaRPr lang="ru-RU" sz="4400" b="1" i="1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4620122"/>
              </p:ext>
            </p:extLst>
          </p:nvPr>
        </p:nvGraphicFramePr>
        <p:xfrm>
          <a:off x="251520" y="1397000"/>
          <a:ext cx="736848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3147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299920" cy="808239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/>
            <a:r>
              <a:rPr lang="ru-RU" sz="1800" dirty="0" smtClean="0">
                <a:solidFill>
                  <a:srgbClr val="FFC000"/>
                </a:solidFill>
              </a:rPr>
              <a:t>Основа формирования проекта бюджета поселения на </a:t>
            </a:r>
            <a:r>
              <a:rPr lang="ru-RU" sz="1800" dirty="0" smtClean="0">
                <a:solidFill>
                  <a:srgbClr val="FFC000"/>
                </a:solidFill>
              </a:rPr>
              <a:t>2025 </a:t>
            </a:r>
            <a:r>
              <a:rPr lang="ru-RU" sz="1800" dirty="0" smtClean="0">
                <a:solidFill>
                  <a:srgbClr val="FFC000"/>
                </a:solidFill>
              </a:rPr>
              <a:t>год и на плановый период </a:t>
            </a:r>
            <a:r>
              <a:rPr lang="ru-RU" sz="1800" dirty="0" smtClean="0">
                <a:solidFill>
                  <a:srgbClr val="FFC000"/>
                </a:solidFill>
              </a:rPr>
              <a:t>2026 </a:t>
            </a:r>
            <a:r>
              <a:rPr lang="ru-RU" sz="1800" dirty="0" smtClean="0">
                <a:solidFill>
                  <a:srgbClr val="FFC000"/>
                </a:solidFill>
              </a:rPr>
              <a:t>и </a:t>
            </a:r>
            <a:r>
              <a:rPr lang="ru-RU" sz="1800" dirty="0" smtClean="0">
                <a:solidFill>
                  <a:srgbClr val="FFC000"/>
                </a:solidFill>
              </a:rPr>
              <a:t>2027 </a:t>
            </a:r>
            <a:r>
              <a:rPr lang="ru-RU" sz="1800" dirty="0" smtClean="0">
                <a:solidFill>
                  <a:srgbClr val="FFC000"/>
                </a:solidFill>
              </a:rPr>
              <a:t>годов</a:t>
            </a:r>
            <a:endParaRPr lang="ru-RU" sz="1800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3606552" cy="1752600"/>
          </a:xfrm>
          <a:effectLst>
            <a:glow rad="228600">
              <a:srgbClr val="7030A0">
                <a:alpha val="40000"/>
              </a:srgb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Прогноз социально-экономического развития Долотинского сельского поселения на </a:t>
            </a:r>
            <a:r>
              <a:rPr lang="ru-RU" sz="1600" dirty="0" smtClean="0">
                <a:solidFill>
                  <a:schemeClr val="bg1"/>
                </a:solidFill>
              </a:rPr>
              <a:t>2025-2027 </a:t>
            </a:r>
            <a:r>
              <a:rPr lang="ru-RU" sz="1600" dirty="0" smtClean="0">
                <a:solidFill>
                  <a:schemeClr val="bg1"/>
                </a:solidFill>
              </a:rPr>
              <a:t>годы</a:t>
            </a:r>
          </a:p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(Постановление Администрации Долотинского сельского поселения от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32040" y="2204864"/>
            <a:ext cx="3672408" cy="1815882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Основные направления бюджетной и налоговой политики Долотинского сельского поселения на </a:t>
            </a:r>
            <a:r>
              <a:rPr lang="ru-RU" sz="1600" dirty="0" smtClean="0">
                <a:solidFill>
                  <a:schemeClr val="bg1"/>
                </a:solidFill>
              </a:rPr>
              <a:t>2025-2027 </a:t>
            </a:r>
            <a:r>
              <a:rPr lang="ru-RU" sz="1600" dirty="0" smtClean="0">
                <a:solidFill>
                  <a:schemeClr val="bg1"/>
                </a:solidFill>
              </a:rPr>
              <a:t>годы</a:t>
            </a:r>
          </a:p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(Постановление Администрации Долотинского сельского поселения от</a:t>
            </a:r>
          </a:p>
          <a:p>
            <a:pPr algn="ctr"/>
            <a:endParaRPr lang="ru-RU" sz="1200" dirty="0"/>
          </a:p>
          <a:p>
            <a:pPr algn="ctr"/>
            <a:endParaRPr lang="ru-RU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2555776" y="4797152"/>
            <a:ext cx="4032448" cy="1754326"/>
          </a:xfrm>
          <a:prstGeom prst="rect">
            <a:avLst/>
          </a:prstGeom>
          <a:effectLst>
            <a:glow rad="228600">
              <a:srgbClr val="FF0000">
                <a:alpha val="40000"/>
              </a:srgbClr>
            </a:glow>
            <a:outerShdw blurRad="57150" dist="38100" dir="5400000" algn="ctr" rotWithShape="0">
              <a:schemeClr val="accent4">
                <a:shade val="9000"/>
                <a:alpha val="48000"/>
                <a:satMod val="105000"/>
              </a:scheme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Муниципальные программы Долотинского сельского поселения</a:t>
            </a: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2554610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851648" cy="347464"/>
          </a:xfrm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/>
            <a:r>
              <a:rPr lang="ru-RU" sz="2000" dirty="0" smtClean="0">
                <a:solidFill>
                  <a:srgbClr val="FFC000"/>
                </a:solidFill>
              </a:rPr>
              <a:t>Проект бюджета на </a:t>
            </a:r>
            <a:r>
              <a:rPr lang="ru-RU" sz="2000" dirty="0" smtClean="0">
                <a:solidFill>
                  <a:srgbClr val="FFC000"/>
                </a:solidFill>
              </a:rPr>
              <a:t>2025 </a:t>
            </a:r>
            <a:r>
              <a:rPr lang="ru-RU" sz="2000" dirty="0" smtClean="0">
                <a:solidFill>
                  <a:srgbClr val="FFC000"/>
                </a:solidFill>
              </a:rPr>
              <a:t>год и на плановый период </a:t>
            </a:r>
            <a:r>
              <a:rPr lang="ru-RU" sz="2000" dirty="0" smtClean="0">
                <a:solidFill>
                  <a:srgbClr val="FFC000"/>
                </a:solidFill>
              </a:rPr>
              <a:t>2026 </a:t>
            </a:r>
            <a:r>
              <a:rPr lang="ru-RU" sz="2000" dirty="0" smtClean="0">
                <a:solidFill>
                  <a:srgbClr val="FFC000"/>
                </a:solidFill>
              </a:rPr>
              <a:t>- </a:t>
            </a:r>
            <a:r>
              <a:rPr lang="ru-RU" sz="2000" dirty="0" smtClean="0">
                <a:solidFill>
                  <a:srgbClr val="FFC000"/>
                </a:solidFill>
              </a:rPr>
              <a:t>2027 </a:t>
            </a:r>
            <a:r>
              <a:rPr lang="ru-RU" sz="2000" dirty="0" smtClean="0">
                <a:solidFill>
                  <a:srgbClr val="FFC000"/>
                </a:solidFill>
              </a:rPr>
              <a:t>годов</a:t>
            </a:r>
            <a:endParaRPr lang="ru-RU" sz="2000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2664" y="1340768"/>
            <a:ext cx="7854696" cy="344480"/>
          </a:xfrm>
        </p:spPr>
        <p:txBody>
          <a:bodyPr>
            <a:normAutofit/>
          </a:bodyPr>
          <a:lstStyle/>
          <a:p>
            <a:pPr algn="ctr"/>
            <a:r>
              <a:rPr lang="ru-RU" sz="1600" u="sng" dirty="0" smtClean="0"/>
              <a:t>Основные приоритеты бюджетной политики</a:t>
            </a:r>
            <a:endParaRPr lang="ru-RU" sz="1600" u="sng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043608" y="1844824"/>
            <a:ext cx="7056784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НАПОЛНЯЕМОСТЬ БЮДЖЕТА СОБСТВЕННЫМИ ДОХОДАМИ</a:t>
            </a:r>
            <a:endParaRPr lang="ru-RU" sz="1200" b="1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043608" y="2329464"/>
            <a:ext cx="7055648" cy="50405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ЭФФЕКТИВНОЕ УПРАВЛЕНИЕ РАСХОДАМИ</a:t>
            </a:r>
            <a:endParaRPr lang="ru-RU" sz="1200" b="1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043608" y="2852936"/>
            <a:ext cx="7056784" cy="504056"/>
          </a:xfrm>
          <a:prstGeom prst="roundRect">
            <a:avLst/>
          </a:prstGeom>
          <a:solidFill>
            <a:srgbClr val="CCCC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ПРОВЕДЕНИЕ ВЗВЕШЕННОЙ ДОЛГОВОЙ ПОЛИТИКИ</a:t>
            </a:r>
            <a:endParaRPr lang="ru-RU" sz="1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835696" y="3573016"/>
            <a:ext cx="5688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u="sng" dirty="0" smtClean="0"/>
              <a:t>Первоочередные задачи</a:t>
            </a:r>
            <a:endParaRPr lang="ru-RU" sz="1600" u="sng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043608" y="4149080"/>
            <a:ext cx="7128792" cy="432048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ПРЕДСКАЗУЕМОСТЬ И УСТОЙЧИВОСТЬ БЮДЖЕТНОЙ СИСТЕМЫ</a:t>
            </a:r>
            <a:endParaRPr lang="ru-RU" sz="1200" b="1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043608" y="4581128"/>
            <a:ext cx="7128792" cy="43204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КАЧЕСТВЕННОЕ И ЭФФЕКТИВНОЕ МУНИЦИПАЛЬНОЕ УПРАВЛЕНИЕ</a:t>
            </a:r>
            <a:endParaRPr lang="ru-RU" sz="1200" b="1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043608" y="5013176"/>
            <a:ext cx="7128792" cy="43204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СТАБИЛЬНОСТЬ НАЛОГОВЫХ И НЕНАЛОГОВЫХ УСЛОВИЙ</a:t>
            </a:r>
            <a:endParaRPr lang="ru-RU" sz="1200" b="1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045888" y="5445224"/>
            <a:ext cx="7128792" cy="43204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ИНВЕСТИРОВАНИЕ В ЧЕЛОВЕЧЕСКИЙ КАПИТАЛ</a:t>
            </a:r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val="45097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098" y="260648"/>
            <a:ext cx="8640960" cy="11807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Меры, принимаемые для обеспечения сбалансированности бюджета поселения</a:t>
            </a:r>
            <a:endParaRPr lang="ru-RU" sz="36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2974" y="1543072"/>
            <a:ext cx="8064896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План мероприятий («дорожная карта») по увеличению поступлений налоговых и неналоговых доходов бюджета Долотинского сельского поселения на 2019-2022 годы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2708" y="2335160"/>
            <a:ext cx="8064896" cy="108012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План по устранению с 1 января 2018 года неэффективных налоговых льгот (пониженных ставок по налогам)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9552" y="3415280"/>
            <a:ext cx="8064896" cy="10081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Программа оптимизации расходов бюджета Долотинского сельского </a:t>
            </a:r>
            <a:r>
              <a:rPr lang="ru-RU" sz="1600" dirty="0" smtClean="0">
                <a:solidFill>
                  <a:schemeClr val="tx1"/>
                </a:solidFill>
              </a:rPr>
              <a:t>поселения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52708" y="4423392"/>
            <a:ext cx="8051740" cy="122413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План мероприятий, направленный на отмену установленных муниципальным образованием «Долотинское сельское поселение» расходных обязательств, не связанных с решением вопросов, отнесенных Конституцией РФ, федеральными законами, областными законами к полномочиям органов местного самоуправления поселений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44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8640960" cy="49148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Основные характеристики проекта бюджета на </a:t>
            </a:r>
            <a:r>
              <a:rPr lang="ru-RU" sz="2400" dirty="0" smtClean="0"/>
              <a:t>2025-2027 </a:t>
            </a:r>
            <a:r>
              <a:rPr lang="ru-RU" sz="2400" dirty="0" smtClean="0"/>
              <a:t>годы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914542"/>
              </p:ext>
            </p:extLst>
          </p:nvPr>
        </p:nvGraphicFramePr>
        <p:xfrm>
          <a:off x="323528" y="1340768"/>
          <a:ext cx="8208912" cy="3873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9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33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6870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Показатель</a:t>
                      </a:r>
                      <a:endParaRPr lang="ru-RU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2023 </a:t>
                      </a:r>
                      <a:r>
                        <a:rPr lang="ru-RU" sz="1400" dirty="0" smtClean="0"/>
                        <a:t>год (фактическое исполнение)</a:t>
                      </a:r>
                      <a:endParaRPr lang="ru-RU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Ожидаемое исполнение бюджета на </a:t>
                      </a:r>
                      <a:r>
                        <a:rPr lang="ru-RU" sz="1400" dirty="0" smtClean="0"/>
                        <a:t>2024 </a:t>
                      </a:r>
                      <a:r>
                        <a:rPr lang="ru-RU" sz="1400" dirty="0" smtClean="0"/>
                        <a:t>год</a:t>
                      </a:r>
                      <a:endParaRPr lang="ru-RU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Проект решения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87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2025</a:t>
                      </a:r>
                      <a:endParaRPr lang="ru-RU" sz="14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2026</a:t>
                      </a:r>
                      <a:endParaRPr lang="ru-RU" sz="14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2026</a:t>
                      </a:r>
                      <a:endParaRPr lang="ru-RU" sz="14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Доходы всего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12933,4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42145,1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94000,0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18993,0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9629,7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из них: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налоговые и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неналоговые доходы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2870,8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3570,7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11090,6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5361,4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4918,0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безвозмездные поступления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10062,6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38574,4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82909,4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13631,6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4711,7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II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. Расходы всего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12934,3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41901,3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94000,0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18993,0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9629,7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III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. Дефицит (-),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профицит (+)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-0,9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243,8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84368" y="887534"/>
            <a:ext cx="115212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тыс. рублей</a:t>
            </a:r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val="300779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6632"/>
            <a:ext cx="7851648" cy="12835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/>
              <a:t>Основные параметры бюджета поселения на </a:t>
            </a:r>
            <a:r>
              <a:rPr lang="ru-RU" sz="4000" dirty="0" smtClean="0"/>
              <a:t>2025 </a:t>
            </a:r>
            <a:r>
              <a:rPr lang="ru-RU" sz="4000" dirty="0"/>
              <a:t>год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568761"/>
              </p:ext>
            </p:extLst>
          </p:nvPr>
        </p:nvGraphicFramePr>
        <p:xfrm>
          <a:off x="0" y="1397000"/>
          <a:ext cx="9144000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Доходы бюджета поселения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Расходы бюджета поселения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9405,2</a:t>
                      </a:r>
                      <a:endParaRPr lang="ru-RU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9405,2</a:t>
                      </a:r>
                      <a:endParaRPr lang="ru-RU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Налог на доходы физических лиц</a:t>
                      </a:r>
                    </a:p>
                    <a:p>
                      <a:pPr algn="ctr"/>
                      <a:r>
                        <a:rPr lang="ru-RU" dirty="0" smtClean="0"/>
                        <a:t>1376,1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Культура</a:t>
                      </a:r>
                    </a:p>
                    <a:p>
                      <a:pPr algn="ctr"/>
                      <a:r>
                        <a:rPr lang="ru-RU" dirty="0" smtClean="0"/>
                        <a:t>2146,9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Налоги на совокупный доход</a:t>
                      </a:r>
                    </a:p>
                    <a:p>
                      <a:pPr algn="ctr"/>
                      <a:r>
                        <a:rPr lang="ru-RU" dirty="0" smtClean="0"/>
                        <a:t>750,0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Жилищно-коммунальное</a:t>
                      </a:r>
                      <a:r>
                        <a:rPr lang="ru-RU" baseline="0" dirty="0" smtClean="0"/>
                        <a:t> хозяйство</a:t>
                      </a:r>
                    </a:p>
                    <a:p>
                      <a:pPr algn="ctr"/>
                      <a:r>
                        <a:rPr lang="ru-RU" baseline="0" dirty="0" smtClean="0"/>
                        <a:t>1091,3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Налоги на имущество</a:t>
                      </a:r>
                    </a:p>
                    <a:p>
                      <a:pPr algn="ctr"/>
                      <a:r>
                        <a:rPr lang="ru-RU" dirty="0" smtClean="0"/>
                        <a:t>1487,3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Национальная оборона</a:t>
                      </a:r>
                    </a:p>
                    <a:p>
                      <a:pPr algn="ctr"/>
                      <a:r>
                        <a:rPr lang="ru-RU" dirty="0" smtClean="0"/>
                        <a:t>208,0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Безвозмездные поступления</a:t>
                      </a:r>
                    </a:p>
                    <a:p>
                      <a:pPr algn="ctr"/>
                      <a:r>
                        <a:rPr lang="ru-RU" dirty="0" smtClean="0"/>
                        <a:t>5561,4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Национальная безопасность и правоохранительная деятельность</a:t>
                      </a:r>
                    </a:p>
                    <a:p>
                      <a:pPr algn="ctr"/>
                      <a:r>
                        <a:rPr lang="ru-RU" dirty="0" smtClean="0"/>
                        <a:t>10,0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Иные доходы</a:t>
                      </a:r>
                    </a:p>
                    <a:p>
                      <a:pPr algn="ctr"/>
                      <a:r>
                        <a:rPr lang="ru-RU" dirty="0" smtClean="0"/>
                        <a:t>230,4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Иные расходы</a:t>
                      </a:r>
                    </a:p>
                    <a:p>
                      <a:pPr algn="ctr"/>
                      <a:r>
                        <a:rPr lang="ru-RU" dirty="0" smtClean="0"/>
                        <a:t>5949,0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740352" y="1052736"/>
            <a:ext cx="12961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тыс. рублей</a:t>
            </a:r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val="356539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200800" cy="10675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Основные параметры бюджета поселения на </a:t>
            </a:r>
            <a:r>
              <a:rPr lang="ru-RU" sz="4000" dirty="0" smtClean="0"/>
              <a:t>2026 </a:t>
            </a:r>
            <a:r>
              <a:rPr lang="ru-RU" sz="4000" dirty="0" smtClean="0"/>
              <a:t>и </a:t>
            </a:r>
            <a:r>
              <a:rPr lang="ru-RU" sz="4000" dirty="0" smtClean="0"/>
              <a:t>2027 </a:t>
            </a:r>
            <a:r>
              <a:rPr lang="ru-RU" sz="4000" dirty="0" smtClean="0"/>
              <a:t>годы</a:t>
            </a:r>
            <a:endParaRPr lang="ru-RU" sz="4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634360"/>
              </p:ext>
            </p:extLst>
          </p:nvPr>
        </p:nvGraphicFramePr>
        <p:xfrm>
          <a:off x="0" y="1397000"/>
          <a:ext cx="9144000" cy="623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2026 </a:t>
                      </a:r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2027 год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6566,1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6566,1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5963,9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5963,9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Налог на доходы физических лиц</a:t>
                      </a:r>
                    </a:p>
                    <a:p>
                      <a:pPr algn="ctr"/>
                      <a:r>
                        <a:rPr lang="ru-RU" dirty="0" smtClean="0"/>
                        <a:t>2141,2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Культура</a:t>
                      </a:r>
                    </a:p>
                    <a:p>
                      <a:pPr algn="ctr"/>
                      <a:r>
                        <a:rPr lang="ru-RU" dirty="0" smtClean="0"/>
                        <a:t>1106,1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Налог на доходы физических лиц</a:t>
                      </a:r>
                    </a:p>
                    <a:p>
                      <a:pPr algn="ctr"/>
                      <a:r>
                        <a:rPr lang="ru-RU" dirty="0" smtClean="0"/>
                        <a:t>1647,4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Культура</a:t>
                      </a:r>
                    </a:p>
                    <a:p>
                      <a:pPr algn="ctr"/>
                      <a:r>
                        <a:rPr lang="ru-RU" dirty="0" smtClean="0"/>
                        <a:t>943,6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Налоги на совокупный доход</a:t>
                      </a:r>
                    </a:p>
                    <a:p>
                      <a:pPr algn="ctr"/>
                      <a:r>
                        <a:rPr lang="ru-RU" dirty="0" smtClean="0"/>
                        <a:t>778,5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Жилищно-коммунальное</a:t>
                      </a:r>
                      <a:r>
                        <a:rPr lang="ru-RU" baseline="0" dirty="0" smtClean="0"/>
                        <a:t> хозяйство</a:t>
                      </a:r>
                    </a:p>
                    <a:p>
                      <a:pPr algn="ctr"/>
                      <a:r>
                        <a:rPr lang="ru-RU" baseline="0" dirty="0" smtClean="0"/>
                        <a:t>152,7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Налоги на совокупный доход</a:t>
                      </a:r>
                    </a:p>
                    <a:p>
                      <a:pPr algn="ctr"/>
                      <a:r>
                        <a:rPr lang="ru-RU" dirty="0" smtClean="0"/>
                        <a:t>809,6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Жилищно-коммунальное</a:t>
                      </a:r>
                      <a:r>
                        <a:rPr lang="ru-RU" baseline="0" dirty="0" smtClean="0"/>
                        <a:t> хозяйство</a:t>
                      </a:r>
                    </a:p>
                    <a:p>
                      <a:pPr algn="ctr"/>
                      <a:r>
                        <a:rPr lang="ru-RU" baseline="0" dirty="0" smtClean="0"/>
                        <a:t>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Налоги на имущество</a:t>
                      </a:r>
                    </a:p>
                    <a:p>
                      <a:pPr algn="ctr"/>
                      <a:r>
                        <a:rPr lang="ru-RU" dirty="0" smtClean="0"/>
                        <a:t>1500,1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Национальная оборона</a:t>
                      </a:r>
                    </a:p>
                    <a:p>
                      <a:pPr algn="ctr"/>
                      <a:r>
                        <a:rPr lang="ru-RU" dirty="0" smtClean="0"/>
                        <a:t>214,4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Налоги на имущество</a:t>
                      </a:r>
                    </a:p>
                    <a:p>
                      <a:pPr algn="ctr"/>
                      <a:r>
                        <a:rPr lang="ru-RU" dirty="0" smtClean="0"/>
                        <a:t>1514,9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Национальная оборона</a:t>
                      </a:r>
                    </a:p>
                    <a:p>
                      <a:pPr algn="ctr"/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Безвозмездные поступления</a:t>
                      </a:r>
                    </a:p>
                    <a:p>
                      <a:pPr algn="ctr"/>
                      <a:r>
                        <a:rPr lang="ru-RU" dirty="0" smtClean="0"/>
                        <a:t>1915,5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Национальная безопасность и правоохранительная деятельность</a:t>
                      </a:r>
                    </a:p>
                    <a:p>
                      <a:pPr algn="ctr"/>
                      <a:r>
                        <a:rPr lang="ru-RU" dirty="0" smtClean="0"/>
                        <a:t>10,0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Безвозмездные поступления</a:t>
                      </a:r>
                    </a:p>
                    <a:p>
                      <a:pPr algn="ctr"/>
                      <a:r>
                        <a:rPr lang="ru-RU" dirty="0" smtClean="0"/>
                        <a:t>1760,8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Национальная безопасность и правоохранительная деятельность</a:t>
                      </a:r>
                    </a:p>
                    <a:p>
                      <a:pPr algn="ctr"/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Иные доходы</a:t>
                      </a:r>
                    </a:p>
                    <a:p>
                      <a:pPr algn="ctr"/>
                      <a:r>
                        <a:rPr lang="ru-RU" dirty="0" smtClean="0"/>
                        <a:t>230,8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Иные расходы</a:t>
                      </a:r>
                    </a:p>
                    <a:p>
                      <a:pPr algn="ctr"/>
                      <a:r>
                        <a:rPr lang="ru-RU" dirty="0" smtClean="0"/>
                        <a:t>5082,9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Иные доходы</a:t>
                      </a:r>
                    </a:p>
                    <a:p>
                      <a:pPr algn="ctr"/>
                      <a:r>
                        <a:rPr lang="ru-RU" dirty="0" smtClean="0"/>
                        <a:t>231,2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Иные расходы</a:t>
                      </a:r>
                    </a:p>
                    <a:p>
                      <a:pPr algn="ctr"/>
                      <a:r>
                        <a:rPr lang="ru-RU" dirty="0" smtClean="0"/>
                        <a:t>5020,3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956376" y="1035624"/>
            <a:ext cx="1043608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/>
              <a:t>тыс. рублей</a:t>
            </a:r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val="401069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51520" y="260648"/>
            <a:ext cx="8352928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5"/>
                </a:solidFill>
              </a:rPr>
              <a:t>ПОСТУПАЮЩИЕ В БЮДЖЕТ ДЕНЕЖНЫЕ СРЕДСТВА</a:t>
            </a:r>
            <a:endParaRPr lang="ru-RU" sz="2400" b="1" dirty="0">
              <a:solidFill>
                <a:schemeClr val="accent5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63688" y="1772816"/>
            <a:ext cx="568863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ДОХОДЫ БЮДЖЕТА</a:t>
            </a:r>
            <a:endParaRPr lang="ru-RU" sz="36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72112" y="2996952"/>
            <a:ext cx="3240360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НАЛОГОВЫЕ ДОХОДЫ</a:t>
            </a:r>
            <a:endParaRPr lang="ru-RU" sz="32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12075" y="2964952"/>
            <a:ext cx="3096344" cy="158417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БЕЗВОЗМЕЗДНЫЕ ПОСТУПЛЕНИЯ</a:t>
            </a:r>
            <a:endParaRPr lang="ru-RU" sz="2400" dirty="0"/>
          </a:p>
        </p:txBody>
      </p:sp>
      <p:sp>
        <p:nvSpPr>
          <p:cNvPr id="9" name="Тройная стрелка влево/вправо/вверх 8"/>
          <p:cNvSpPr/>
          <p:nvPr/>
        </p:nvSpPr>
        <p:spPr>
          <a:xfrm rot="10800000">
            <a:off x="3512472" y="3356993"/>
            <a:ext cx="2196195" cy="1728192"/>
          </a:xfrm>
          <a:prstGeom prst="leftRightUpArrow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915816" y="5157192"/>
            <a:ext cx="3672408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НЕНАЛОГОВЫЕ ПОСТУПЛЕНИЯ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4752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Расходы бюджета поселения в </a:t>
            </a:r>
            <a:r>
              <a:rPr lang="ru-RU" sz="3200" b="1" dirty="0" smtClean="0"/>
              <a:t>2025 </a:t>
            </a:r>
            <a:r>
              <a:rPr lang="ru-RU" sz="3200" b="1" dirty="0" smtClean="0"/>
              <a:t>году</a:t>
            </a:r>
            <a:endParaRPr lang="ru-RU" sz="3200" b="1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213868781"/>
              </p:ext>
            </p:extLst>
          </p:nvPr>
        </p:nvGraphicFramePr>
        <p:xfrm>
          <a:off x="107504" y="692696"/>
          <a:ext cx="8928992" cy="6165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349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1021</TotalTime>
  <Words>528</Words>
  <Application>Microsoft Office PowerPoint</Application>
  <PresentationFormat>Экран (4:3)</PresentationFormat>
  <Paragraphs>154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Candara</vt:lpstr>
      <vt:lpstr>Symbol</vt:lpstr>
      <vt:lpstr>Волна</vt:lpstr>
      <vt:lpstr>Администрация Долотинского сельского поселения</vt:lpstr>
      <vt:lpstr>Основа формирования проекта бюджета поселения на 2025 год и на плановый период 2026 и 2027 годов</vt:lpstr>
      <vt:lpstr>Проект бюджета на 2025 год и на плановый период 2026 - 2027 годов</vt:lpstr>
      <vt:lpstr>Меры, принимаемые для обеспечения сбалансированности бюджета поселения</vt:lpstr>
      <vt:lpstr>Основные характеристики проекта бюджета на 2025-2027 годы</vt:lpstr>
      <vt:lpstr>Основные параметры бюджета поселения на 2025 год</vt:lpstr>
      <vt:lpstr>Основные параметры бюджета поселения на 2026 и 2027 годы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Администрация Долотинского сельского поселения</dc:title>
  <dc:creator>User</dc:creator>
  <cp:lastModifiedBy>Долотинка1</cp:lastModifiedBy>
  <cp:revision>101</cp:revision>
  <dcterms:created xsi:type="dcterms:W3CDTF">2018-02-16T06:28:19Z</dcterms:created>
  <dcterms:modified xsi:type="dcterms:W3CDTF">2025-01-22T08:48:25Z</dcterms:modified>
</cp:coreProperties>
</file>