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63" r:id="rId3"/>
    <p:sldId id="257" r:id="rId4"/>
    <p:sldId id="264" r:id="rId5"/>
    <p:sldId id="258" r:id="rId6"/>
    <p:sldId id="259" r:id="rId7"/>
    <p:sldId id="265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9030" autoAdjust="0"/>
  </p:normalViewPr>
  <p:slideViewPr>
    <p:cSldViewPr>
      <p:cViewPr varScale="1">
        <p:scale>
          <a:sx n="115" d="100"/>
          <a:sy n="115" d="100"/>
        </p:scale>
        <p:origin x="68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.xlsx"/><Relationship Id="rId1" Type="http://schemas.openxmlformats.org/officeDocument/2006/relationships/image" Target="../media/image2.jpeg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image" Target="../media/image3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  <c:spPr>
        <a:blipFill>
          <a:blip xmlns:r="http://schemas.openxmlformats.org/officeDocument/2006/relationships" r:embed="rId1"/>
          <a:tile tx="0" ty="0" sx="100000" sy="100000" flip="none" algn="tl"/>
        </a:blipFill>
        <a:scene3d>
          <a:camera prst="orthographicFront"/>
          <a:lightRig rig="threePt" dir="t"/>
        </a:scene3d>
        <a:sp3d prstMaterial="metal">
          <a:bevelT w="139700" h="139700" prst="divot"/>
          <a:contourClr>
            <a:srgbClr val="000000"/>
          </a:contourClr>
        </a:sp3d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37898,6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A5B-4450-9B80-C6B5592AD88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11871,7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A5B-4450-9B80-C6B5592AD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 formatCode="General">
                  <c:v>16953.7</c:v>
                </c:pt>
                <c:pt idx="1">
                  <c:v>12933.4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5B-4450-9B80-C6B5592AD88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17345.599999999999</c:v>
                </c:pt>
                <c:pt idx="1">
                  <c:v>12934.3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5B-4450-9B80-C6B5592AD8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6920320"/>
        <c:axId val="76921856"/>
        <c:axId val="0"/>
      </c:bar3DChart>
      <c:catAx>
        <c:axId val="76920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6921856"/>
        <c:crosses val="autoZero"/>
        <c:auto val="1"/>
        <c:lblAlgn val="ctr"/>
        <c:lblOffset val="100"/>
        <c:noMultiLvlLbl val="0"/>
      </c:catAx>
      <c:valAx>
        <c:axId val="769218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69203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rgbClr val="FFFF00"/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FF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2950.99</c:v>
                </c:pt>
                <c:pt idx="1">
                  <c:v>2870.8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C8-4476-BEEE-AD0D6E2B9B3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14002.8</c:v>
                </c:pt>
                <c:pt idx="1">
                  <c:v>10062.6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C8-4476-BEEE-AD0D6E2B9B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93419392"/>
        <c:axId val="93420928"/>
        <c:axId val="0"/>
      </c:bar3DChart>
      <c:catAx>
        <c:axId val="934193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3420928"/>
        <c:crosses val="autoZero"/>
        <c:auto val="1"/>
        <c:lblAlgn val="ctr"/>
        <c:lblOffset val="100"/>
        <c:noMultiLvlLbl val="0"/>
      </c:catAx>
      <c:valAx>
        <c:axId val="9342092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934193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lang="ru-RU" sz="1800" dirty="0" smtClean="0"/>
              <a:t>Налоговые и неналоговые</a:t>
            </a:r>
          </a:p>
          <a:p>
            <a:pPr algn="l">
              <a:defRPr/>
            </a:pPr>
            <a:r>
              <a:rPr lang="ru-RU" sz="1800" dirty="0" smtClean="0"/>
              <a:t>доходы – </a:t>
            </a:r>
            <a:r>
              <a:rPr lang="ru-RU" sz="1800" dirty="0" smtClean="0"/>
              <a:t>2870,8тыс</a:t>
            </a:r>
            <a:r>
              <a:rPr lang="ru-RU" sz="1800" dirty="0" smtClean="0"/>
              <a:t>. рублей</a:t>
            </a:r>
            <a:endParaRPr lang="ru-RU" sz="1800" dirty="0"/>
          </a:p>
        </c:rich>
      </c:tx>
      <c:layout>
        <c:manualLayout>
          <c:xMode val="edge"/>
          <c:yMode val="edge"/>
          <c:x val="2.0260389326334203E-2"/>
          <c:y val="1.4775482471856774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0-1708-4A4D-852A-A07349F93E65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1-1708-4A4D-852A-A07349F93E65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2-1708-4A4D-852A-A07349F93E65}"/>
              </c:ext>
            </c:extLst>
          </c:dPt>
          <c:dLbls>
            <c:numFmt formatCode="General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НДФЛ - 887,8</c:v>
                </c:pt>
                <c:pt idx="1">
                  <c:v>Налоги на совокупный доход - 325,1</c:v>
                </c:pt>
                <c:pt idx="2">
                  <c:v>Налоги на имущество - 1445,1</c:v>
                </c:pt>
                <c:pt idx="3">
                  <c:v>Доходы от использования имущества - 212,8</c:v>
                </c:pt>
                <c:pt idx="4">
                  <c:v>Прочие доходы - 0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887.8</c:v>
                </c:pt>
                <c:pt idx="1">
                  <c:v>325.10000000000002</c:v>
                </c:pt>
                <c:pt idx="2">
                  <c:v>1445.1</c:v>
                </c:pt>
                <c:pt idx="3">
                  <c:v>212.8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708-4A4D-852A-A07349F93E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6536526684164476"/>
          <c:y val="1.4740579757356344E-2"/>
          <c:w val="0.32074589895013128"/>
          <c:h val="0.98525942024264357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 smtClean="0"/>
              <a:t>Расходы</a:t>
            </a:r>
            <a:r>
              <a:rPr lang="ru-RU" sz="1600" baseline="0" dirty="0" smtClean="0"/>
              <a:t> бюджета всего – </a:t>
            </a:r>
            <a:r>
              <a:rPr lang="ru-RU" sz="1600" baseline="0" dirty="0" smtClean="0"/>
              <a:t>12 934,3тыс</a:t>
            </a:r>
            <a:r>
              <a:rPr lang="ru-RU" sz="1600" baseline="0" dirty="0" smtClean="0"/>
              <a:t>. рублей</a:t>
            </a:r>
            <a:endParaRPr lang="ru-RU" sz="1600" dirty="0"/>
          </a:p>
        </c:rich>
      </c:tx>
      <c:layout>
        <c:manualLayout>
          <c:xMode val="edge"/>
          <c:yMode val="edge"/>
          <c:x val="2.0260389326334203E-2"/>
          <c:y val="0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Лист1!$B$2:$B$9</c:f>
              <c:numCache>
                <c:formatCode>[$-10419]###\ ###\ ###\ ###\ ##0.00</c:formatCode>
                <c:ptCount val="8"/>
                <c:pt idx="0">
                  <c:v>6309</c:v>
                </c:pt>
                <c:pt idx="1">
                  <c:v>119.7</c:v>
                </c:pt>
                <c:pt idx="2">
                  <c:v>40.200000000000003</c:v>
                </c:pt>
                <c:pt idx="3">
                  <c:v>804.2</c:v>
                </c:pt>
                <c:pt idx="4">
                  <c:v>3352.7</c:v>
                </c:pt>
                <c:pt idx="5">
                  <c:v>8</c:v>
                </c:pt>
                <c:pt idx="6">
                  <c:v>2233.1999999999998</c:v>
                </c:pt>
                <c:pt idx="7" formatCode="General">
                  <c:v>67.3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1B-450F-B66C-A609A847DF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461384514435694"/>
          <c:y val="3.0331807361289178E-2"/>
          <c:w val="0.32649442257217848"/>
          <c:h val="0.74117121406335873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050" dirty="0" smtClean="0"/>
              <a:t>тыс. рублей</a:t>
            </a:r>
            <a:endParaRPr lang="ru-RU" sz="1050" dirty="0"/>
          </a:p>
        </c:rich>
      </c:tx>
      <c:layout>
        <c:manualLayout>
          <c:xMode val="edge"/>
          <c:yMode val="edge"/>
          <c:x val="0.82686450131233558"/>
          <c:y val="6.562500000000000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  <c:spPr>
        <a:blipFill>
          <a:blip xmlns:r="http://schemas.openxmlformats.org/officeDocument/2006/relationships" r:embed="rId1"/>
          <a:tile tx="0" ty="0" sx="100000" sy="100000" flip="none" algn="tl"/>
        </a:blipFill>
      </c:spPr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1354.8</c:v>
                </c:pt>
                <c:pt idx="1">
                  <c:v>804.2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E0-4F53-88E4-6225B64D02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3495296"/>
        <c:axId val="93496832"/>
        <c:axId val="0"/>
      </c:bar3DChart>
      <c:catAx>
        <c:axId val="93495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3496832"/>
        <c:crosses val="autoZero"/>
        <c:auto val="1"/>
        <c:lblAlgn val="ctr"/>
        <c:lblOffset val="100"/>
        <c:noMultiLvlLbl val="0"/>
      </c:catAx>
      <c:valAx>
        <c:axId val="934968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3495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0.70475</cdr:x>
      <cdr:y>0.72646</cdr:y>
    </cdr:from>
    <cdr:to>
      <cdr:x>0.92524</cdr:x>
      <cdr:y>0.85049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44208" y="2952328"/>
          <a:ext cx="2016224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50" dirty="0" smtClean="0"/>
            <a:t>тыс. рублей</a:t>
          </a:r>
          <a:endParaRPr lang="ru-RU" sz="105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3412F-2AF2-492C-942F-E7532F89ED27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476672"/>
            <a:ext cx="7704856" cy="270843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ОТЧЕТ ОБ ИСПОЛНЕНИИ БЮДЖЕТА ДОЛОТИНСКОГО СЕЛЬСКОГО ПОСЕЛЕНИЯ КРАСНОСУЛИНСКОГО РАЙОНА ЗА </a:t>
            </a:r>
            <a:r>
              <a:rPr lang="ru-RU" sz="3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2023 </a:t>
            </a:r>
            <a:r>
              <a:rPr lang="ru-RU" sz="3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ГОД</a:t>
            </a:r>
            <a:endParaRPr lang="ru-RU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89040"/>
            <a:ext cx="8352928" cy="2448272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41017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70156"/>
            <a:ext cx="9001000" cy="1054250"/>
          </a:xfrm>
        </p:spPr>
        <p:txBody>
          <a:bodyPr/>
          <a:lstStyle/>
          <a:p>
            <a:r>
              <a:rPr lang="ru-RU" sz="2600" b="1" i="1" dirty="0" smtClean="0"/>
              <a:t>ОСНОВНЫЕ ПАРАМЕТРЫ БЮДЖЕТА ДОЛОТИНСКОГО СЕЛЬСКОГО ПОСЕЛЕНИЯ ЗА </a:t>
            </a:r>
            <a:r>
              <a:rPr lang="ru-RU" sz="2600" b="1" i="1" dirty="0" smtClean="0"/>
              <a:t>2023 </a:t>
            </a:r>
            <a:r>
              <a:rPr lang="ru-RU" sz="2600" b="1" i="1" dirty="0" smtClean="0"/>
              <a:t>ГОД</a:t>
            </a:r>
            <a:endParaRPr lang="ru-RU" sz="2600" b="1" i="1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5480578"/>
              </p:ext>
            </p:extLst>
          </p:nvPr>
        </p:nvGraphicFramePr>
        <p:xfrm>
          <a:off x="503238" y="1628801"/>
          <a:ext cx="8317234" cy="4824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01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0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84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417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показателя</a:t>
                      </a:r>
                      <a:endParaRPr lang="ru-RU" sz="14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Уточненный план, тыс. рублей</a:t>
                      </a:r>
                      <a:endParaRPr lang="ru-RU" sz="14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Исполнение,</a:t>
                      </a:r>
                      <a:r>
                        <a:rPr lang="ru-RU" sz="1400" baseline="0" dirty="0" smtClean="0"/>
                        <a:t> тыс. рублей</a:t>
                      </a:r>
                      <a:endParaRPr lang="ru-RU" sz="14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 marL="86142" marR="8614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58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ДОХОДЫ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13311,0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12933,4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97,1</a:t>
                      </a:r>
                      <a:endParaRPr lang="ru-RU" sz="1600" b="1" dirty="0"/>
                    </a:p>
                  </a:txBody>
                  <a:tcPr marL="86142" marR="8614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58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 том числе:</a:t>
                      </a:r>
                      <a:endParaRPr lang="ru-RU" sz="16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0152"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Налоговые и неналоговые доходы</a:t>
                      </a:r>
                      <a:endParaRPr lang="ru-RU" sz="160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3040,7</a:t>
                      </a:r>
                      <a:endParaRPr lang="ru-RU" sz="1600" b="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2871,0</a:t>
                      </a:r>
                      <a:endParaRPr lang="ru-RU" sz="1600" b="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94,4</a:t>
                      </a:r>
                      <a:endParaRPr lang="ru-RU" sz="1600" b="0" i="1" dirty="0" smtClean="0"/>
                    </a:p>
                    <a:p>
                      <a:pPr algn="ctr"/>
                      <a:endParaRPr lang="ru-RU" sz="1600" b="0" i="1" dirty="0"/>
                    </a:p>
                  </a:txBody>
                  <a:tcPr marL="86142" marR="8614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366"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Безвозмездные поступления</a:t>
                      </a:r>
                      <a:endParaRPr lang="ru-RU" sz="160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10270,3</a:t>
                      </a:r>
                      <a:endParaRPr lang="ru-RU" sz="1600" b="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10062,6</a:t>
                      </a:r>
                      <a:endParaRPr lang="ru-RU" sz="1600" b="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98,0</a:t>
                      </a:r>
                      <a:endParaRPr lang="ru-RU" sz="1600" b="0" i="1" dirty="0"/>
                    </a:p>
                  </a:txBody>
                  <a:tcPr marL="86142" marR="8614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58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58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РАСХОДЫ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13361,5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12934,3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96,8</a:t>
                      </a:r>
                      <a:endParaRPr lang="ru-RU" sz="1600" b="1" dirty="0"/>
                    </a:p>
                  </a:txBody>
                  <a:tcPr marL="86142" marR="8614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858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9366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ДЕФИЦИТ (-), ПРОФИЦИТ (+)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-50,5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-0,1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0,0</a:t>
                      </a:r>
                      <a:endParaRPr lang="ru-RU" sz="1600" b="1" dirty="0"/>
                    </a:p>
                  </a:txBody>
                  <a:tcPr marL="86142" marR="8614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58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5941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5768" y="332656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Book Antiqua" pitchFamily="18" charset="0"/>
                <a:ea typeface="Arial Unicode MS" pitchFamily="34" charset="-128"/>
                <a:cs typeface="Arial Unicode MS" pitchFamily="34" charset="-128"/>
              </a:rPr>
              <a:t>ИТОГИ ИСПОЛНЕНИЯ БЮДЖЕТА ДОЛОТИНСКОГО СЕЛЬСКОГО ПОСЕЛЕНИЯ ЗА </a:t>
            </a:r>
            <a:r>
              <a:rPr lang="ru-RU" sz="2400" b="1" dirty="0" smtClean="0">
                <a:latin typeface="Book Antiqua" pitchFamily="18" charset="0"/>
                <a:ea typeface="Arial Unicode MS" pitchFamily="34" charset="-128"/>
                <a:cs typeface="Arial Unicode MS" pitchFamily="34" charset="-128"/>
              </a:rPr>
              <a:t>2022-2023 </a:t>
            </a:r>
            <a:r>
              <a:rPr lang="ru-RU" sz="2400" b="1" dirty="0" smtClean="0">
                <a:latin typeface="Book Antiqua" pitchFamily="18" charset="0"/>
                <a:ea typeface="Arial Unicode MS" pitchFamily="34" charset="-128"/>
                <a:cs typeface="Arial Unicode MS" pitchFamily="34" charset="-128"/>
              </a:rPr>
              <a:t>ГОДЫ</a:t>
            </a:r>
            <a:endParaRPr lang="ru-RU" sz="2400" b="1" dirty="0">
              <a:latin typeface="Book Antiqua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866317594"/>
              </p:ext>
            </p:extLst>
          </p:nvPr>
        </p:nvGraphicFramePr>
        <p:xfrm>
          <a:off x="107504" y="1397000"/>
          <a:ext cx="8856984" cy="53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236296" y="5949280"/>
            <a:ext cx="172819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тыс. рублей</a:t>
            </a: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251695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691680" y="764704"/>
            <a:ext cx="5914417" cy="651753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БЮДЖЕТА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721794"/>
            <a:ext cx="6031150" cy="768486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СОБСТВЕННЫЕ ДОХОДЫ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63047" y="2636195"/>
            <a:ext cx="2577829" cy="437745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783" y="2630513"/>
            <a:ext cx="3161489" cy="428017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983" y="1741252"/>
            <a:ext cx="2714017" cy="1352144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ОТ ДРУГИХ БЮДЖЕТОВ БЮДЖЕТНОЙ СИСТЕМЫ РФ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0" y="3171216"/>
            <a:ext cx="3161489" cy="3463047"/>
          </a:xfrm>
          <a:prstGeom prst="roundRect">
            <a:avLst/>
          </a:prstGeom>
          <a:solidFill>
            <a:srgbClr val="5C8E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на доходы физических лиц;</a:t>
            </a: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-единый сельскохозяйственный налог;</a:t>
            </a:r>
          </a:p>
          <a:p>
            <a:pPr algn="just">
              <a:buFontTx/>
              <a:buChar char="-"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на имущество;</a:t>
            </a:r>
          </a:p>
          <a:p>
            <a:pPr algn="just">
              <a:buFontTx/>
              <a:buChar char="-"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земельный налог;</a:t>
            </a:r>
          </a:p>
          <a:p>
            <a:pPr algn="just"/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63047" y="3200401"/>
            <a:ext cx="2616741" cy="3414408"/>
          </a:xfrm>
          <a:prstGeom prst="roundRect">
            <a:avLst/>
          </a:prstGeom>
          <a:solidFill>
            <a:srgbClr val="5C8E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-доходы от использования имущества, находящегося в муниципальной собственности;</a:t>
            </a: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-штрафы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49438" y="3229582"/>
            <a:ext cx="2519464" cy="3385227"/>
          </a:xfrm>
          <a:prstGeom prst="roundRect">
            <a:avLst/>
          </a:prstGeom>
          <a:solidFill>
            <a:srgbClr val="5C8E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Дотации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Субсидии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Субвенции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Иные межбюджетные трансферты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733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ДОХОДЫ БЮДЖЕТА </a:t>
            </a:r>
            <a:br>
              <a:rPr lang="ru-RU" sz="3600" dirty="0" smtClean="0"/>
            </a:br>
            <a:r>
              <a:rPr lang="ru-RU" sz="3600" dirty="0" smtClean="0"/>
              <a:t>Долотинского сельского поселения за </a:t>
            </a:r>
            <a:r>
              <a:rPr lang="ru-RU" sz="3600" dirty="0" smtClean="0"/>
              <a:t>2022-2023 </a:t>
            </a:r>
            <a:r>
              <a:rPr lang="ru-RU" sz="3600" dirty="0" smtClean="0"/>
              <a:t>годы</a:t>
            </a:r>
            <a:endParaRPr lang="ru-RU" sz="3600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388711990"/>
              </p:ext>
            </p:extLst>
          </p:nvPr>
        </p:nvGraphicFramePr>
        <p:xfrm>
          <a:off x="0" y="2708920"/>
          <a:ext cx="9144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7504" y="1844824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Общий объем доходов:</a:t>
            </a:r>
          </a:p>
          <a:p>
            <a:r>
              <a:rPr lang="ru-RU" sz="1200" dirty="0" smtClean="0"/>
              <a:t>2022 </a:t>
            </a:r>
            <a:r>
              <a:rPr lang="ru-RU" sz="1200" dirty="0" smtClean="0"/>
              <a:t>год – </a:t>
            </a:r>
            <a:r>
              <a:rPr lang="ru-RU" sz="1200" dirty="0" smtClean="0"/>
              <a:t>16 953,7тыс</a:t>
            </a:r>
            <a:r>
              <a:rPr lang="ru-RU" sz="1200" dirty="0" smtClean="0"/>
              <a:t>. рублей</a:t>
            </a:r>
          </a:p>
          <a:p>
            <a:r>
              <a:rPr lang="ru-RU" sz="1200" dirty="0" smtClean="0"/>
              <a:t>2023 </a:t>
            </a:r>
            <a:r>
              <a:rPr lang="ru-RU" sz="1200" dirty="0" smtClean="0"/>
              <a:t>год – </a:t>
            </a:r>
            <a:r>
              <a:rPr lang="ru-RU" sz="1200" dirty="0" smtClean="0"/>
              <a:t>12 933,4тыс</a:t>
            </a:r>
            <a:r>
              <a:rPr lang="ru-RU" sz="1200" dirty="0" smtClean="0"/>
              <a:t>. рублей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010442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56263" cy="1054250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/>
              <a:t>СТРУКТУРА ДОХОДОВ БЮДЖЕТА ПОСЕЛЕНИЯ ЗА </a:t>
            </a:r>
            <a:r>
              <a:rPr lang="ru-RU" sz="3600" b="1" i="1" dirty="0" smtClean="0"/>
              <a:t>2023 </a:t>
            </a:r>
            <a:r>
              <a:rPr lang="ru-RU" sz="3600" b="1" i="1" dirty="0" smtClean="0"/>
              <a:t>ГОД</a:t>
            </a:r>
            <a:endParaRPr lang="ru-RU" sz="3600" b="1" i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536813083"/>
              </p:ext>
            </p:extLst>
          </p:nvPr>
        </p:nvGraphicFramePr>
        <p:xfrm>
          <a:off x="0" y="1700808"/>
          <a:ext cx="9144000" cy="5157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2367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73328" y="692696"/>
            <a:ext cx="7120647" cy="5232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Расходы бюджета района (по функциям)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68485" y="1809345"/>
            <a:ext cx="7869677" cy="73930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Основные функции муниципального образования по разделам бюджетной классификации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8491" y="2784733"/>
            <a:ext cx="7791855" cy="286232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общегосударственные вопросы;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национальная безопасность  и правоохранительная деятельность;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национальная экономика;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жилищно-коммунальное хозяйство;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образование;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культура, кинематография;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социальная политика;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физическая культура и спорт;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Каждый раздел имеет перечень подразделов, отражающий направления реализации соответствующей функции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356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40960" cy="1054250"/>
          </a:xfrm>
        </p:spPr>
        <p:txBody>
          <a:bodyPr/>
          <a:lstStyle/>
          <a:p>
            <a:r>
              <a:rPr lang="ru-RU" sz="2800" b="1" i="1" dirty="0" smtClean="0"/>
              <a:t>РАСХОДЫ БЮДЖЕТА ПОСЕЛЕНИЯ ЗА </a:t>
            </a:r>
            <a:r>
              <a:rPr lang="ru-RU" sz="2800" b="1" i="1" dirty="0" smtClean="0"/>
              <a:t>2023 </a:t>
            </a:r>
            <a:r>
              <a:rPr lang="ru-RU" sz="2800" b="1" i="1" dirty="0" smtClean="0"/>
              <a:t>ГОД ПО РАЗДЕЛАМ</a:t>
            </a:r>
            <a:endParaRPr lang="ru-RU" sz="2800" b="1" i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66681883"/>
              </p:ext>
            </p:extLst>
          </p:nvPr>
        </p:nvGraphicFramePr>
        <p:xfrm>
          <a:off x="0" y="1397000"/>
          <a:ext cx="91440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2436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 dirty="0" smtClean="0"/>
              <a:t>РАСХОДЫ ДОРОЖНОГО ФОНДА</a:t>
            </a:r>
            <a:endParaRPr lang="ru-RU" sz="3600" b="1" i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061979092"/>
              </p:ext>
            </p:extLst>
          </p:nvPr>
        </p:nvGraphicFramePr>
        <p:xfrm>
          <a:off x="3048000" y="2794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4104456" cy="273630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>
            <a:bevelT w="139700" h="139700" prst="divot"/>
            <a:bevelB w="139700" h="139700" prst="divot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84901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</TotalTime>
  <Words>263</Words>
  <Application>Microsoft Office PowerPoint</Application>
  <PresentationFormat>Экран (4:3)</PresentationFormat>
  <Paragraphs>72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 Unicode MS</vt:lpstr>
      <vt:lpstr>Arial</vt:lpstr>
      <vt:lpstr>Book Antiqua</vt:lpstr>
      <vt:lpstr>Calibri</vt:lpstr>
      <vt:lpstr>Times New Roman</vt:lpstr>
      <vt:lpstr>Тема Office</vt:lpstr>
      <vt:lpstr>Презентация PowerPoint</vt:lpstr>
      <vt:lpstr>ОСНОВНЫЕ ПАРАМЕТРЫ БЮДЖЕТА ДОЛОТИНСКОГО СЕЛЬСКОГО ПОСЕЛЕНИЯ ЗА 2023 ГОД</vt:lpstr>
      <vt:lpstr>Презентация PowerPoint</vt:lpstr>
      <vt:lpstr>Презентация PowerPoint</vt:lpstr>
      <vt:lpstr>ДОХОДЫ БЮДЖЕТА  Долотинского сельского поселения за 2022-2023 годы</vt:lpstr>
      <vt:lpstr>СТРУКТУРА ДОХОДОВ БЮДЖЕТА ПОСЕЛЕНИЯ ЗА 2023 ГОД</vt:lpstr>
      <vt:lpstr>Презентация PowerPoint</vt:lpstr>
      <vt:lpstr>РАСХОДЫ БЮДЖЕТА ПОСЕЛЕНИЯ ЗА 2023 ГОД ПО РАЗДЕЛАМ</vt:lpstr>
      <vt:lpstr>РАСХОДЫ ДОРОЖНОГО ФОНДА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Долотинка1</cp:lastModifiedBy>
  <cp:revision>47</cp:revision>
  <dcterms:created xsi:type="dcterms:W3CDTF">2018-02-21T08:51:35Z</dcterms:created>
  <dcterms:modified xsi:type="dcterms:W3CDTF">2025-02-17T08:28:11Z</dcterms:modified>
</cp:coreProperties>
</file>