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76" r:id="rId7"/>
    <p:sldId id="261" r:id="rId8"/>
    <p:sldId id="262" r:id="rId9"/>
    <p:sldId id="263" r:id="rId10"/>
    <p:sldId id="265" r:id="rId11"/>
    <p:sldId id="267" r:id="rId12"/>
    <p:sldId id="266" r:id="rId13"/>
    <p:sldId id="268" r:id="rId14"/>
    <p:sldId id="273" r:id="rId15"/>
    <p:sldId id="277" r:id="rId16"/>
    <p:sldId id="269" r:id="rId17"/>
    <p:sldId id="271" r:id="rId18"/>
    <p:sldId id="274" r:id="rId19"/>
    <p:sldId id="280" r:id="rId20"/>
    <p:sldId id="272" r:id="rId21"/>
    <p:sldId id="275" r:id="rId22"/>
    <p:sldId id="278" r:id="rId23"/>
    <p:sldId id="281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00"/>
    <a:srgbClr val="0000CC"/>
    <a:srgbClr val="FF00FF"/>
    <a:srgbClr val="008000"/>
    <a:srgbClr val="860000"/>
    <a:srgbClr val="FFCC00"/>
    <a:srgbClr val="33CC33"/>
    <a:srgbClr val="FFFFCC"/>
    <a:srgbClr val="FF9900"/>
    <a:srgbClr val="0508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Стиль из темы 2 - акцент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Темный стиль 2 - акцент 3/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269D01E-BC32-4049-B463-5C60D7B0CCD2}" styleName="Стиль из темы 2 - акцент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3" autoAdjust="0"/>
    <p:restoredTop sz="98727" autoAdjust="0"/>
  </p:normalViewPr>
  <p:slideViewPr>
    <p:cSldViewPr>
      <p:cViewPr>
        <p:scale>
          <a:sx n="81" d="100"/>
          <a:sy n="81" d="100"/>
        </p:scale>
        <p:origin x="-149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image" Target="../media/image2.jpeg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layout>
        <c:manualLayout>
          <c:xMode val="edge"/>
          <c:yMode val="edge"/>
          <c:x val="0.32280369325140118"/>
          <c:y val="0.13889081768692368"/>
        </c:manualLayout>
      </c:layout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712952674081865"/>
          <c:y val="0.124081352071992"/>
          <c:w val="0.83590058009278601"/>
          <c:h val="0.78248319631152097"/>
        </c:manualLayout>
      </c:layout>
      <c:area3DChart>
        <c:grouping val="stack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доходы бюджета всего</c:v>
                </c:pt>
              </c:strCache>
            </c:strRef>
          </c:tx>
          <c:cat>
            <c:strRef>
              <c:f>Лист1!$A$4:$A$7</c:f>
              <c:strCache>
                <c:ptCount val="4"/>
                <c:pt idx="0">
                  <c:v>2016 год</c:v>
                </c:pt>
                <c:pt idx="1">
                  <c:v>2017 год</c:v>
                </c:pt>
                <c:pt idx="2">
                  <c:v>2018 год</c:v>
                </c:pt>
                <c:pt idx="3">
                  <c:v>2019 год</c:v>
                </c:pt>
              </c:strCache>
            </c:strRef>
          </c:cat>
          <c:val>
            <c:numRef>
              <c:f>Лист1!$B$4:$B$7</c:f>
              <c:numCache>
                <c:formatCode>General</c:formatCode>
                <c:ptCount val="4"/>
                <c:pt idx="0">
                  <c:v>17342.099999999999</c:v>
                </c:pt>
                <c:pt idx="1">
                  <c:v>15889.3</c:v>
                </c:pt>
                <c:pt idx="2">
                  <c:v>4972.6000000000004</c:v>
                </c:pt>
                <c:pt idx="3">
                  <c:v>4871.5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Depth val="0"/>
        <c:axId val="125122048"/>
        <c:axId val="183536448"/>
        <c:axId val="0"/>
      </c:area3DChart>
      <c:catAx>
        <c:axId val="1251220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183536448"/>
        <c:crosses val="autoZero"/>
        <c:auto val="1"/>
        <c:lblAlgn val="ctr"/>
        <c:lblOffset val="100"/>
        <c:noMultiLvlLbl val="0"/>
      </c:catAx>
      <c:valAx>
        <c:axId val="18353644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crossAx val="125122048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0"/>
    </mc:Choice>
    <mc:Fallback>
      <c:style val="40"/>
    </mc:Fallback>
  </mc:AlternateContent>
  <c:chart>
    <c:title>
      <c:layout/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  <c:spPr>
        <a:noFill/>
        <a:ln w="25400">
          <a:noFill/>
        </a:ln>
      </c:spPr>
    </c:sideWall>
    <c:backWall>
      <c:thickness val="0"/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578710400741988"/>
          <c:y val="0.13414200223999134"/>
          <c:w val="0.82818594579307425"/>
          <c:h val="0.6600499719250413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spPr>
            <a:blipFill>
              <a:blip xmlns:r="http://schemas.openxmlformats.org/officeDocument/2006/relationships" r:embed="rId1"/>
              <a:tile tx="0" ty="0" sx="100000" sy="100000" flip="none" algn="tl"/>
            </a:blipFill>
            <a:effectLst>
              <a:innerShdw blurRad="63500" dist="508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angle"/>
              <a:bevelB prst="relaxedInset"/>
            </a:sp3d>
          </c:spPr>
          <c:invertIfNegative val="0"/>
          <c:cat>
            <c:strRef>
              <c:f>Лист1!$A$2:$A$6</c:f>
              <c:strCache>
                <c:ptCount val="5"/>
                <c:pt idx="0">
                  <c:v>Факт 2015 года</c:v>
                </c:pt>
                <c:pt idx="1">
                  <c:v>Факт 2016 года</c:v>
                </c:pt>
                <c:pt idx="2">
                  <c:v>План 2017 года</c:v>
                </c:pt>
                <c:pt idx="3">
                  <c:v>План 2018 года</c:v>
                </c:pt>
                <c:pt idx="4">
                  <c:v>План 2019 года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3837.1</c:v>
                </c:pt>
                <c:pt idx="1">
                  <c:v>4489.8999999999996</c:v>
                </c:pt>
                <c:pt idx="2">
                  <c:v>4509.8</c:v>
                </c:pt>
                <c:pt idx="3">
                  <c:v>3269.4</c:v>
                </c:pt>
                <c:pt idx="4">
                  <c:v>3343.3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gapDepth val="0"/>
        <c:shape val="cone"/>
        <c:axId val="130531328"/>
        <c:axId val="183540480"/>
        <c:axId val="0"/>
      </c:bar3DChart>
      <c:catAx>
        <c:axId val="13053132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83540480"/>
        <c:crosses val="autoZero"/>
        <c:auto val="1"/>
        <c:lblAlgn val="ctr"/>
        <c:lblOffset val="100"/>
        <c:noMultiLvlLbl val="0"/>
      </c:catAx>
      <c:valAx>
        <c:axId val="183540480"/>
        <c:scaling>
          <c:orientation val="minMax"/>
        </c:scaling>
        <c:delete val="0"/>
        <c:axPos val="l"/>
        <c:numFmt formatCode="#,##0.0" sourceLinked="1"/>
        <c:majorTickMark val="out"/>
        <c:minorTickMark val="none"/>
        <c:tickLblPos val="nextTo"/>
        <c:crossAx val="130531328"/>
        <c:crosses val="autoZero"/>
        <c:crossBetween val="between"/>
      </c:valAx>
      <c:spPr>
        <a:solidFill>
          <a:schemeClr val="accent1">
            <a:lumMod val="40000"/>
            <a:lumOff val="60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title>
      <c:layout>
        <c:manualLayout>
          <c:xMode val="edge"/>
          <c:yMode val="edge"/>
          <c:x val="0.75894033287003049"/>
          <c:y val="6.6140243676628505E-2"/>
        </c:manualLayout>
      </c:layout>
      <c:overlay val="0"/>
    </c:title>
    <c:autoTitleDeleted val="0"/>
    <c:view3D>
      <c:rotX val="6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explosion val="25"/>
          <c:dPt>
            <c:idx val="0"/>
            <c:bubble3D val="1"/>
          </c:dPt>
          <c:dPt>
            <c:idx val="1"/>
            <c:bubble3D val="1"/>
          </c:dPt>
          <c:dPt>
            <c:idx val="2"/>
            <c:bubble3D val="1"/>
          </c:dPt>
          <c:dPt>
            <c:idx val="3"/>
            <c:bubble3D val="1"/>
          </c:dPt>
          <c:dPt>
            <c:idx val="4"/>
            <c:bubble3D val="1"/>
          </c:dPt>
          <c:dPt>
            <c:idx val="5"/>
            <c:bubble3D val="1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14,0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9242885454616432E-3"/>
                  <c:y val="-7.140410324778728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</a:t>
                    </a:r>
                    <a:r>
                      <a:rPr lang="ru-RU" dirty="0" smtClean="0"/>
                      <a:t>,9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7566746950325505E-2"/>
                  <c:y val="-0.2105003147798392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77,9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874905924679826E-2"/>
                  <c:y val="4.684423952894122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0,2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6052690349892108E-2"/>
                  <c:y val="-2.57845424582453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6,0 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8.6077499453024078E-2"/>
                  <c:y val="-8.1476132281598328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6</a:t>
                    </a:r>
                    <a:r>
                      <a:rPr lang="ru-RU" smtClean="0"/>
                      <a:t>,1</a:t>
                    </a:r>
                    <a:r>
                      <a:rPr lang="en-US" smtClean="0"/>
                      <a:t>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налог на доходы физических лиц - 2368,8</c:v>
                </c:pt>
                <c:pt idx="1">
                  <c:v>налоги на совокупный доход - 715,1</c:v>
                </c:pt>
                <c:pt idx="2">
                  <c:v>налоги на имущество -87,1</c:v>
                </c:pt>
                <c:pt idx="3">
                  <c:v>земельный налог - 1063,1</c:v>
                </c:pt>
                <c:pt idx="4">
                  <c:v>неналоговые доходы - 257,7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2368.8000000000002</c:v>
                </c:pt>
                <c:pt idx="1">
                  <c:v>715.1</c:v>
                </c:pt>
                <c:pt idx="2" formatCode="#,##0.00">
                  <c:v>87.1</c:v>
                </c:pt>
                <c:pt idx="3" formatCode="0.0">
                  <c:v>1063.0999999999999</c:v>
                </c:pt>
                <c:pt idx="4">
                  <c:v>275.7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2351740571902181"/>
          <c:y val="0.16177223759280351"/>
          <c:w val="0.33193268156196354"/>
          <c:h val="0.63592008295374591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3"/>
    </mc:Choice>
    <mc:Fallback>
      <c:style val="23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факт                                        2015 год</c:v>
                </c:pt>
                <c:pt idx="1">
                  <c:v>факт                                       2016 год</c:v>
                </c:pt>
                <c:pt idx="2">
                  <c:v>план                                        2017 год</c:v>
                </c:pt>
                <c:pt idx="3">
                  <c:v>план                                        2018 год</c:v>
                </c:pt>
                <c:pt idx="4">
                  <c:v>план                                        2019 год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942.3</c:v>
                </c:pt>
                <c:pt idx="1">
                  <c:v>1052.7</c:v>
                </c:pt>
                <c:pt idx="2" formatCode="General">
                  <c:v>2368.8000000000002</c:v>
                </c:pt>
                <c:pt idx="3" formatCode="General">
                  <c:v>1091.4000000000001</c:v>
                </c:pt>
                <c:pt idx="4" formatCode="General">
                  <c:v>1123.9000000000001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box"/>
        <c:axId val="125123584"/>
        <c:axId val="182947200"/>
        <c:axId val="179865472"/>
      </c:bar3DChart>
      <c:catAx>
        <c:axId val="125123584"/>
        <c:scaling>
          <c:orientation val="minMax"/>
        </c:scaling>
        <c:delete val="0"/>
        <c:axPos val="b"/>
        <c:majorTickMark val="none"/>
        <c:minorTickMark val="none"/>
        <c:tickLblPos val="nextTo"/>
        <c:crossAx val="182947200"/>
        <c:crosses val="autoZero"/>
        <c:auto val="1"/>
        <c:lblAlgn val="ctr"/>
        <c:lblOffset val="100"/>
        <c:noMultiLvlLbl val="0"/>
      </c:catAx>
      <c:valAx>
        <c:axId val="182947200"/>
        <c:scaling>
          <c:orientation val="minMax"/>
        </c:scaling>
        <c:delete val="0"/>
        <c:axPos val="l"/>
        <c:numFmt formatCode="#,##0.00" sourceLinked="1"/>
        <c:majorTickMark val="none"/>
        <c:minorTickMark val="none"/>
        <c:tickLblPos val="nextTo"/>
        <c:crossAx val="125123584"/>
        <c:crosses val="autoZero"/>
        <c:crossBetween val="between"/>
      </c:valAx>
      <c:serAx>
        <c:axId val="179865472"/>
        <c:scaling>
          <c:orientation val="minMax"/>
        </c:scaling>
        <c:delete val="1"/>
        <c:axPos val="b"/>
        <c:majorTickMark val="none"/>
        <c:minorTickMark val="none"/>
        <c:tickLblPos val="nextTo"/>
        <c:crossAx val="182947200"/>
        <c:crosses val="autoZero"/>
      </c:ser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2.7821637426900556E-2"/>
          <c:y val="1.5118111735940158E-2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5724728773754807E-2"/>
          <c:y val="7.547051734054866E-2"/>
          <c:w val="0.72212119274712927"/>
          <c:h val="0.9245294826594513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explosion val="25"/>
          <c:dPt>
            <c:idx val="0"/>
            <c:bubble3D val="0"/>
            <c:spPr>
              <a:solidFill>
                <a:srgbClr val="33CC33"/>
              </a:solidFill>
            </c:spPr>
          </c:dPt>
          <c:dPt>
            <c:idx val="1"/>
            <c:bubble3D val="0"/>
            <c:explosion val="2"/>
            <c:spPr>
              <a:solidFill>
                <a:srgbClr val="FF99FF"/>
              </a:solidFill>
            </c:spPr>
          </c:dPt>
          <c:dPt>
            <c:idx val="2"/>
            <c:bubble3D val="0"/>
            <c:spPr>
              <a:solidFill>
                <a:srgbClr val="FFCC99"/>
              </a:solidFill>
            </c:spPr>
          </c:dPt>
          <c:dPt>
            <c:idx val="3"/>
            <c:bubble3D val="0"/>
            <c:spPr>
              <a:solidFill>
                <a:srgbClr val="00B0F0"/>
              </a:solidFill>
            </c:spPr>
          </c:dPt>
          <c:dPt>
            <c:idx val="4"/>
            <c:bubble3D val="0"/>
            <c:explosion val="29"/>
            <c:spPr>
              <a:solidFill>
                <a:srgbClr val="FF00FF"/>
              </a:solidFill>
            </c:spPr>
          </c:dPt>
          <c:dPt>
            <c:idx val="5"/>
            <c:bubble3D val="0"/>
            <c:explosion val="41"/>
            <c:spPr>
              <a:solidFill>
                <a:srgbClr val="FFFF00"/>
              </a:solidFill>
            </c:spPr>
          </c:dPt>
          <c:dPt>
            <c:idx val="6"/>
            <c:bubble3D val="0"/>
            <c:explosion val="36"/>
            <c:spPr>
              <a:solidFill>
                <a:srgbClr val="66FF33"/>
              </a:solidFill>
            </c:spPr>
          </c:dPt>
          <c:dPt>
            <c:idx val="7"/>
            <c:bubble3D val="0"/>
            <c:spPr>
              <a:solidFill>
                <a:srgbClr val="9900CC"/>
              </a:solidFill>
            </c:spPr>
          </c:dPt>
          <c:dPt>
            <c:idx val="8"/>
            <c:bubble3D val="0"/>
            <c:spPr>
              <a:solidFill>
                <a:srgbClr val="FF0000"/>
              </a:solidFill>
            </c:spPr>
          </c:dPt>
          <c:dLbls>
            <c:dLbl>
              <c:idx val="1"/>
              <c:layout>
                <c:manualLayout>
                  <c:x val="9.172345728816976E-2"/>
                  <c:y val="5.824616533465339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8235624648810638E-2"/>
                  <c:y val="0.12079178262893434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7.5049270157019843E-2"/>
                  <c:y val="6.74765768468301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0026582333194061E-2"/>
                  <c:y val="0.10496495466748421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0"/>
                  <c:y val="6.55978449651867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2.5731374357053322E-2"/>
                  <c:y val="-0.11226583122269115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2.9225606667587604E-2"/>
                  <c:y val="-4.229757999107990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7.163650596307039E-2"/>
                  <c:y val="-3.221883883378647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0.13112442729119536"/>
                  <c:y val="-3.639679979299065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Физическая культура и спорт</c:v>
                </c:pt>
                <c:pt idx="6">
                  <c:v>Культура, кинематография</c:v>
                </c:pt>
                <c:pt idx="7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3945.4</c:v>
                </c:pt>
                <c:pt idx="1">
                  <c:v>173.3</c:v>
                </c:pt>
                <c:pt idx="2">
                  <c:v>40</c:v>
                </c:pt>
                <c:pt idx="3">
                  <c:v>881.8</c:v>
                </c:pt>
                <c:pt idx="4">
                  <c:v>9659.2999999999993</c:v>
                </c:pt>
                <c:pt idx="5">
                  <c:v>5</c:v>
                </c:pt>
                <c:pt idx="6">
                  <c:v>946.5</c:v>
                </c:pt>
                <c:pt idx="7">
                  <c:v>238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3930687940323259"/>
          <c:y val="6.3188829933101681E-2"/>
          <c:w val="0.25192119077220615"/>
          <c:h val="0.81120522473592949"/>
        </c:manualLayout>
      </c:layout>
      <c:overlay val="0"/>
      <c:txPr>
        <a:bodyPr/>
        <a:lstStyle/>
        <a:p>
          <a:pPr>
            <a:defRPr sz="1100"/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66FF33"/>
            </a:solidFill>
            <a:ln>
              <a:solidFill>
                <a:srgbClr val="FFFF00"/>
              </a:solidFill>
            </a:ln>
          </c:spPr>
          <c:invertIfNegative val="0"/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Лист1!$B$2:$B$5</c:f>
              <c:numCache>
                <c:formatCode>0.0</c:formatCode>
                <c:ptCount val="4"/>
                <c:pt idx="0">
                  <c:v>16880.3</c:v>
                </c:pt>
                <c:pt idx="1">
                  <c:v>15472.8</c:v>
                </c:pt>
                <c:pt idx="2">
                  <c:v>4873.6000000000004</c:v>
                </c:pt>
                <c:pt idx="3">
                  <c:v>4890.8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Ряд 2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rgbClr val="FFCC99"/>
              </a:solidFill>
            </a:ln>
          </c:spPr>
          <c:invertIfNegative val="0"/>
          <c:dLbls>
            <c:dLbl>
              <c:idx val="1"/>
              <c:layout>
                <c:manualLayout>
                  <c:x val="4.6334305604461973E-2"/>
                  <c:y val="-6.13605493943363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7828960623960803E-2"/>
                  <c:y val="-1.53401373485840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Категория 1</c:v>
                </c:pt>
                <c:pt idx="1">
                  <c:v>Категория 2</c:v>
                </c:pt>
                <c:pt idx="2">
                  <c:v>Категория 3</c:v>
                </c:pt>
                <c:pt idx="3">
                  <c:v>Категория 4</c:v>
                </c:pt>
              </c:strCache>
            </c:strRef>
          </c:cat>
          <c:val>
            <c:numRef>
              <c:f>Лист1!$C$2:$C$5</c:f>
              <c:numCache>
                <c:formatCode>0.0</c:formatCode>
                <c:ptCount val="4"/>
                <c:pt idx="0">
                  <c:v>551.79999999999995</c:v>
                </c:pt>
                <c:pt idx="1">
                  <c:v>416.5</c:v>
                </c:pt>
                <c:pt idx="2">
                  <c:v>425.1</c:v>
                </c:pt>
                <c:pt idx="3">
                  <c:v>313.7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56618752"/>
        <c:axId val="124906880"/>
      </c:barChart>
      <c:catAx>
        <c:axId val="156618752"/>
        <c:scaling>
          <c:orientation val="minMax"/>
        </c:scaling>
        <c:delete val="1"/>
        <c:axPos val="b"/>
        <c:majorTickMark val="none"/>
        <c:minorTickMark val="none"/>
        <c:tickLblPos val="nextTo"/>
        <c:crossAx val="124906880"/>
        <c:crosses val="autoZero"/>
        <c:auto val="1"/>
        <c:lblAlgn val="ctr"/>
        <c:lblOffset val="100"/>
        <c:noMultiLvlLbl val="0"/>
      </c:catAx>
      <c:valAx>
        <c:axId val="124906880"/>
        <c:scaling>
          <c:orientation val="minMax"/>
        </c:scaling>
        <c:delete val="1"/>
        <c:axPos val="l"/>
        <c:numFmt formatCode="0.0" sourceLinked="1"/>
        <c:majorTickMark val="none"/>
        <c:minorTickMark val="none"/>
        <c:tickLblPos val="nextTo"/>
        <c:crossAx val="156618752"/>
        <c:crosses val="autoZero"/>
        <c:crossBetween val="between"/>
      </c:valAx>
      <c:spPr>
        <a:solidFill>
          <a:schemeClr val="accent4">
            <a:lumMod val="75000"/>
          </a:schemeClr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0833333333333332E-2"/>
          <c:y val="0.11375882302682531"/>
          <c:w val="0.69427373140857418"/>
          <c:h val="0.859686312284850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explosion val="25"/>
          <c:dPt>
            <c:idx val="0"/>
            <c:bubble3D val="0"/>
            <c:explosion val="7"/>
            <c:spPr>
              <a:solidFill>
                <a:srgbClr val="FFFF00"/>
              </a:solidFill>
            </c:spPr>
          </c:dPt>
          <c:dPt>
            <c:idx val="1"/>
            <c:bubble3D val="0"/>
            <c:explosion val="9"/>
            <c:spPr>
              <a:solidFill>
                <a:srgbClr val="FF99FF"/>
              </a:solidFill>
            </c:spPr>
          </c:dPt>
          <c:dPt>
            <c:idx val="2"/>
            <c:bubble3D val="0"/>
            <c:explosion val="3"/>
            <c:spPr>
              <a:solidFill>
                <a:srgbClr val="66FF33"/>
              </a:solidFill>
              <a:ln>
                <a:solidFill>
                  <a:srgbClr val="66FF33"/>
                </a:solidFill>
              </a:ln>
            </c:spPr>
          </c:dPt>
          <c:dPt>
            <c:idx val="3"/>
            <c:bubble3D val="0"/>
            <c:explosion val="14"/>
            <c:spPr>
              <a:solidFill>
                <a:srgbClr val="FF0000"/>
              </a:solidFill>
            </c:spPr>
          </c:dPt>
          <c:dPt>
            <c:idx val="4"/>
            <c:bubble3D val="0"/>
            <c:explosion val="8"/>
            <c:spPr>
              <a:solidFill>
                <a:srgbClr val="00B0F0"/>
              </a:solidFill>
            </c:spPr>
          </c:dPt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0586811023622048"/>
                  <c:y val="-7.6463361528433499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Лист1!$A$2:$A$6</c:f>
              <c:strCache>
                <c:ptCount val="5"/>
                <c:pt idx="0">
                  <c:v>факт 2015 год</c:v>
                </c:pt>
                <c:pt idx="1">
                  <c:v>план 2016 год</c:v>
                </c:pt>
                <c:pt idx="2">
                  <c:v>план 2017 год</c:v>
                </c:pt>
                <c:pt idx="3">
                  <c:v>план 2018 год</c:v>
                </c:pt>
                <c:pt idx="4">
                  <c:v>план 2019 год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 formatCode="0.0">
                  <c:v>1060</c:v>
                </c:pt>
                <c:pt idx="1">
                  <c:v>1553.3</c:v>
                </c:pt>
                <c:pt idx="2">
                  <c:v>946.5</c:v>
                </c:pt>
                <c:pt idx="3">
                  <c:v>946.5</c:v>
                </c:pt>
                <c:pt idx="4">
                  <c:v>946.5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75925579615048133"/>
          <c:y val="4.8611985694974928E-2"/>
          <c:w val="0.23197233158355204"/>
          <c:h val="0.40948043017509628"/>
        </c:manualLayout>
      </c:layout>
      <c:overlay val="0"/>
    </c:legend>
    <c:plotVisOnly val="1"/>
    <c:dispBlanksAs val="zero"/>
    <c:showDLblsOverMax val="0"/>
  </c:chart>
  <c:spPr>
    <a:noFill/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solidFill>
          <a:srgbClr val="66FF33"/>
        </a:solidFill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1091740340816834"/>
          <c:y val="0"/>
          <c:w val="0.7787002031825524"/>
          <c:h val="0.82189692598258302"/>
        </c:manualLayout>
      </c:layout>
      <c:bar3D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spPr>
            <a:solidFill>
              <a:srgbClr val="FF99FF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2015 год факт</c:v>
                </c:pt>
                <c:pt idx="1">
                  <c:v>2016 год план</c:v>
                </c:pt>
                <c:pt idx="2">
                  <c:v>2017 год план</c:v>
                </c:pt>
                <c:pt idx="3">
                  <c:v>2018 год план</c:v>
                </c:pt>
                <c:pt idx="4">
                  <c:v>2019 год план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54828.1</c:v>
                </c:pt>
                <c:pt idx="1">
                  <c:v>10003.200000000001</c:v>
                </c:pt>
                <c:pt idx="2">
                  <c:v>9659.2999999999993</c:v>
                </c:pt>
                <c:pt idx="3">
                  <c:v>348</c:v>
                </c:pt>
                <c:pt idx="4">
                  <c:v>359.1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128641024"/>
        <c:axId val="128294912"/>
        <c:axId val="0"/>
      </c:bar3DChart>
      <c:catAx>
        <c:axId val="12864102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28294912"/>
        <c:crosses val="autoZero"/>
        <c:auto val="1"/>
        <c:lblAlgn val="ctr"/>
        <c:lblOffset val="100"/>
        <c:noMultiLvlLbl val="0"/>
      </c:catAx>
      <c:valAx>
        <c:axId val="128294912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286410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959397139634053"/>
          <c:y val="1.7593985283686428E-2"/>
          <c:w val="0.19266916389631922"/>
          <c:h val="7.4262688761077833E-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3"/>
    </mc:Choice>
    <mc:Fallback>
      <c:style val="13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/>
              <a:t>тыс. рублей</a:t>
            </a:r>
          </a:p>
        </c:rich>
      </c:tx>
      <c:layout>
        <c:manualLayout>
          <c:xMode val="edge"/>
          <c:yMode val="edge"/>
          <c:x val="0.78552812914967118"/>
          <c:y val="0.11427329890760302"/>
        </c:manualLayout>
      </c:layout>
      <c:overlay val="0"/>
    </c:title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3095978753683452E-2"/>
          <c:y val="1.6521341947059492E-2"/>
          <c:w val="0.95380804249263307"/>
          <c:h val="0.7283305253023647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260,8</a:t>
                    </a:r>
                  </a:p>
                  <a:p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1349,3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881,8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</c:dLbl>
            <c:showLegendKey val="0"/>
            <c:showVal val="1"/>
            <c:showCatName val="1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год факт</c:v>
                </c:pt>
                <c:pt idx="1">
                  <c:v>2016 год план</c:v>
                </c:pt>
                <c:pt idx="2">
                  <c:v>2017 год план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260.8</c:v>
                </c:pt>
                <c:pt idx="1">
                  <c:v>1349.3</c:v>
                </c:pt>
                <c:pt idx="2">
                  <c:v>881.8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28916992"/>
        <c:axId val="128300096"/>
        <c:axId val="0"/>
      </c:bar3DChart>
      <c:catAx>
        <c:axId val="128916992"/>
        <c:scaling>
          <c:orientation val="minMax"/>
        </c:scaling>
        <c:delete val="0"/>
        <c:axPos val="b"/>
        <c:majorTickMark val="out"/>
        <c:minorTickMark val="none"/>
        <c:tickLblPos val="nextTo"/>
        <c:crossAx val="128300096"/>
        <c:crosses val="autoZero"/>
        <c:auto val="1"/>
        <c:lblAlgn val="ctr"/>
        <c:lblOffset val="100"/>
        <c:noMultiLvlLbl val="0"/>
      </c:catAx>
      <c:valAx>
        <c:axId val="128300096"/>
        <c:scaling>
          <c:orientation val="minMax"/>
        </c:scaling>
        <c:delete val="1"/>
        <c:axPos val="l"/>
        <c:numFmt formatCode="General" sourceLinked="1"/>
        <c:majorTickMark val="out"/>
        <c:minorTickMark val="none"/>
        <c:tickLblPos val="nextTo"/>
        <c:crossAx val="1289169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7DBADE0-3A87-403A-8DC1-94D26023269C}" type="doc">
      <dgm:prSet loTypeId="urn:microsoft.com/office/officeart/2005/8/layout/target3" loCatId="list" qsTypeId="urn:microsoft.com/office/officeart/2005/8/quickstyle/3d2" qsCatId="3D" csTypeId="urn:microsoft.com/office/officeart/2005/8/colors/colorful3" csCatId="colorful" phldr="1"/>
      <dgm:spPr/>
    </dgm:pt>
    <dgm:pt modelId="{C32351EE-8ECB-4AAD-9F0A-BFD822600BEA}">
      <dgm:prSet phldrT="[Текст]" custT="1"/>
      <dgm:spPr/>
      <dgm:t>
        <a:bodyPr/>
        <a:lstStyle/>
        <a:p>
          <a:r>
            <a:rPr lang="ru-RU" sz="1400" b="1" dirty="0" smtClean="0"/>
            <a:t>Прогноз социально-экономического развития </a:t>
          </a:r>
          <a:r>
            <a:rPr lang="ru-RU" sz="1400" b="1" dirty="0" err="1" smtClean="0"/>
            <a:t>Долотинского</a:t>
          </a:r>
          <a:r>
            <a:rPr lang="ru-RU" sz="1400" b="1" dirty="0" smtClean="0"/>
            <a:t> сельского поселения на 2017-2019 годы</a:t>
          </a:r>
        </a:p>
        <a:p>
          <a:r>
            <a:rPr lang="ru-RU" sz="1100" b="1" i="1" dirty="0" smtClean="0"/>
            <a:t>(Постановление Администрации </a:t>
          </a:r>
          <a:r>
            <a:rPr lang="ru-RU" sz="1100" b="1" i="1" dirty="0" err="1" smtClean="0"/>
            <a:t>Долотинского</a:t>
          </a:r>
          <a:r>
            <a:rPr lang="ru-RU" sz="1100" b="1" i="1" dirty="0" smtClean="0"/>
            <a:t> сельского поселения от 13 мая 2016 года № 104)</a:t>
          </a:r>
          <a:endParaRPr lang="ru-RU" sz="1100" b="1" i="1" dirty="0"/>
        </a:p>
      </dgm:t>
    </dgm:pt>
    <dgm:pt modelId="{9EB391EB-BC5F-4144-B750-B9DC84C3BB72}" type="parTrans" cxnId="{720BC725-5AE5-4C82-A783-1013E7E29579}">
      <dgm:prSet/>
      <dgm:spPr/>
      <dgm:t>
        <a:bodyPr/>
        <a:lstStyle/>
        <a:p>
          <a:endParaRPr lang="ru-RU"/>
        </a:p>
      </dgm:t>
    </dgm:pt>
    <dgm:pt modelId="{AF4F474A-E7FC-46D6-84E6-A8E144FE50FC}" type="sibTrans" cxnId="{720BC725-5AE5-4C82-A783-1013E7E29579}">
      <dgm:prSet/>
      <dgm:spPr/>
      <dgm:t>
        <a:bodyPr/>
        <a:lstStyle/>
        <a:p>
          <a:endParaRPr lang="ru-RU"/>
        </a:p>
      </dgm:t>
    </dgm:pt>
    <dgm:pt modelId="{06191F67-AED6-4C8E-B686-51EE4607A592}">
      <dgm:prSet phldrT="[Текст]"/>
      <dgm:spPr/>
      <dgm:t>
        <a:bodyPr/>
        <a:lstStyle/>
        <a:p>
          <a:r>
            <a:rPr lang="ru-RU" b="1" dirty="0" smtClean="0"/>
            <a:t>Основные направления бюджетной политики и основные направления налоговой политики </a:t>
          </a:r>
          <a:r>
            <a:rPr lang="ru-RU" b="1" dirty="0" err="1" smtClean="0"/>
            <a:t>Долотинского</a:t>
          </a:r>
          <a:r>
            <a:rPr lang="ru-RU" b="1" dirty="0" smtClean="0"/>
            <a:t> сельского поселения на 2017 – 2019 годы</a:t>
          </a:r>
        </a:p>
        <a:p>
          <a:r>
            <a:rPr lang="ru-RU" b="1" i="1" dirty="0" smtClean="0"/>
            <a:t>(Постановление Администрации </a:t>
          </a:r>
          <a:r>
            <a:rPr lang="ru-RU" b="1" i="1" dirty="0" err="1" smtClean="0"/>
            <a:t>Долотинского</a:t>
          </a:r>
          <a:r>
            <a:rPr lang="ru-RU" b="1" i="1" dirty="0" smtClean="0"/>
            <a:t> сельского поселения от 24 ноября 2016 года № 24)</a:t>
          </a:r>
          <a:endParaRPr lang="ru-RU" dirty="0"/>
        </a:p>
      </dgm:t>
    </dgm:pt>
    <dgm:pt modelId="{F9E75934-78C5-4EEA-A15D-69C2FF2BB223}" type="parTrans" cxnId="{2745E5D3-63DF-4BF3-8213-523296D8B0D7}">
      <dgm:prSet/>
      <dgm:spPr/>
      <dgm:t>
        <a:bodyPr/>
        <a:lstStyle/>
        <a:p>
          <a:endParaRPr lang="ru-RU"/>
        </a:p>
      </dgm:t>
    </dgm:pt>
    <dgm:pt modelId="{D85DB231-3DB5-4D4B-8F2D-D845B83B3553}" type="sibTrans" cxnId="{2745E5D3-63DF-4BF3-8213-523296D8B0D7}">
      <dgm:prSet/>
      <dgm:spPr/>
      <dgm:t>
        <a:bodyPr/>
        <a:lstStyle/>
        <a:p>
          <a:endParaRPr lang="ru-RU"/>
        </a:p>
      </dgm:t>
    </dgm:pt>
    <dgm:pt modelId="{D8DB4A1E-B886-466C-9134-C3D416F78872}">
      <dgm:prSet custT="1"/>
      <dgm:spPr/>
      <dgm:t>
        <a:bodyPr/>
        <a:lstStyle/>
        <a:p>
          <a:r>
            <a:rPr lang="ru-RU" sz="1600" b="1" dirty="0" smtClean="0"/>
            <a:t>Муниципальные программы </a:t>
          </a:r>
          <a:r>
            <a:rPr lang="ru-RU" sz="1600" b="1" dirty="0" err="1" smtClean="0"/>
            <a:t>Долотинского</a:t>
          </a:r>
          <a:r>
            <a:rPr lang="ru-RU" sz="1600" b="1" dirty="0" smtClean="0"/>
            <a:t> сельского поселения</a:t>
          </a:r>
          <a:endParaRPr lang="ru-RU" sz="1600" b="1" dirty="0"/>
        </a:p>
      </dgm:t>
    </dgm:pt>
    <dgm:pt modelId="{705ADDCB-5A36-4B72-AEBE-746B6E737141}" type="parTrans" cxnId="{B53E1C16-37F4-4A04-B426-EED81DBF61FB}">
      <dgm:prSet/>
      <dgm:spPr/>
      <dgm:t>
        <a:bodyPr/>
        <a:lstStyle/>
        <a:p>
          <a:endParaRPr lang="ru-RU"/>
        </a:p>
      </dgm:t>
    </dgm:pt>
    <dgm:pt modelId="{582B4426-18F4-47BA-A94F-DFFE8BB2258B}" type="sibTrans" cxnId="{B53E1C16-37F4-4A04-B426-EED81DBF61FB}">
      <dgm:prSet/>
      <dgm:spPr/>
      <dgm:t>
        <a:bodyPr/>
        <a:lstStyle/>
        <a:p>
          <a:endParaRPr lang="ru-RU"/>
        </a:p>
      </dgm:t>
    </dgm:pt>
    <dgm:pt modelId="{7A003F66-EA1B-4118-833D-ADA00E167A8D}" type="pres">
      <dgm:prSet presAssocID="{07DBADE0-3A87-403A-8DC1-94D26023269C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F92254D-D481-4705-8856-8ADEE81E8EE7}" type="pres">
      <dgm:prSet presAssocID="{C32351EE-8ECB-4AAD-9F0A-BFD822600BEA}" presName="circle1" presStyleLbl="node1" presStyleIdx="0" presStyleCnt="3" custLinFactNeighborY="-2083"/>
      <dgm:spPr/>
    </dgm:pt>
    <dgm:pt modelId="{D1F6FB29-2075-40C7-9092-D7BECF4C58C2}" type="pres">
      <dgm:prSet presAssocID="{C32351EE-8ECB-4AAD-9F0A-BFD822600BEA}" presName="space" presStyleCnt="0"/>
      <dgm:spPr/>
    </dgm:pt>
    <dgm:pt modelId="{5BD5F55A-E780-4FF9-94FC-73EE9D4115BA}" type="pres">
      <dgm:prSet presAssocID="{C32351EE-8ECB-4AAD-9F0A-BFD822600BEA}" presName="rect1" presStyleLbl="alignAcc1" presStyleIdx="0" presStyleCnt="3"/>
      <dgm:spPr/>
      <dgm:t>
        <a:bodyPr/>
        <a:lstStyle/>
        <a:p>
          <a:endParaRPr lang="ru-RU"/>
        </a:p>
      </dgm:t>
    </dgm:pt>
    <dgm:pt modelId="{1D960DE6-E768-43F7-A48F-7E00CBA39BBE}" type="pres">
      <dgm:prSet presAssocID="{06191F67-AED6-4C8E-B686-51EE4607A592}" presName="vertSpace2" presStyleLbl="node1" presStyleIdx="0" presStyleCnt="3"/>
      <dgm:spPr/>
    </dgm:pt>
    <dgm:pt modelId="{91F72774-1B66-405F-A5FB-6860A0B2D8DC}" type="pres">
      <dgm:prSet presAssocID="{06191F67-AED6-4C8E-B686-51EE4607A592}" presName="circle2" presStyleLbl="node1" presStyleIdx="1" presStyleCnt="3"/>
      <dgm:spPr/>
    </dgm:pt>
    <dgm:pt modelId="{09F57EE0-4222-4624-BC99-846635FF62B3}" type="pres">
      <dgm:prSet presAssocID="{06191F67-AED6-4C8E-B686-51EE4607A592}" presName="rect2" presStyleLbl="alignAcc1" presStyleIdx="1" presStyleCnt="3"/>
      <dgm:spPr/>
      <dgm:t>
        <a:bodyPr/>
        <a:lstStyle/>
        <a:p>
          <a:endParaRPr lang="ru-RU"/>
        </a:p>
      </dgm:t>
    </dgm:pt>
    <dgm:pt modelId="{3D346678-5574-49BA-8EE7-180356F863A7}" type="pres">
      <dgm:prSet presAssocID="{D8DB4A1E-B886-466C-9134-C3D416F78872}" presName="vertSpace3" presStyleLbl="node1" presStyleIdx="1" presStyleCnt="3"/>
      <dgm:spPr/>
    </dgm:pt>
    <dgm:pt modelId="{A983AD95-6CF8-4E53-A3B9-09204CCD2EDC}" type="pres">
      <dgm:prSet presAssocID="{D8DB4A1E-B886-466C-9134-C3D416F78872}" presName="circle3" presStyleLbl="node1" presStyleIdx="2" presStyleCnt="3"/>
      <dgm:spPr/>
    </dgm:pt>
    <dgm:pt modelId="{3D549577-C345-4E0C-BBC2-CE1F5CB65C45}" type="pres">
      <dgm:prSet presAssocID="{D8DB4A1E-B886-466C-9134-C3D416F78872}" presName="rect3" presStyleLbl="alignAcc1" presStyleIdx="2" presStyleCnt="3"/>
      <dgm:spPr/>
      <dgm:t>
        <a:bodyPr/>
        <a:lstStyle/>
        <a:p>
          <a:endParaRPr lang="ru-RU"/>
        </a:p>
      </dgm:t>
    </dgm:pt>
    <dgm:pt modelId="{225268CE-5667-489A-A69E-41B3CB0009AD}" type="pres">
      <dgm:prSet presAssocID="{C32351EE-8ECB-4AAD-9F0A-BFD822600BEA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4F44C9-6ADB-49E7-B158-DDBB01B557E2}" type="pres">
      <dgm:prSet presAssocID="{06191F67-AED6-4C8E-B686-51EE4607A592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551079F-00F8-4360-BEAC-67E52BA02A78}" type="pres">
      <dgm:prSet presAssocID="{D8DB4A1E-B886-466C-9134-C3D416F78872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45C47E8-8C87-4D62-8D64-35931B39A879}" type="presOf" srcId="{06191F67-AED6-4C8E-B686-51EE4607A592}" destId="{09F57EE0-4222-4624-BC99-846635FF62B3}" srcOrd="0" destOrd="0" presId="urn:microsoft.com/office/officeart/2005/8/layout/target3"/>
    <dgm:cxn modelId="{AA3B30C6-AE65-4B9D-9AF3-7CEDE6CE8F37}" type="presOf" srcId="{06191F67-AED6-4C8E-B686-51EE4607A592}" destId="{374F44C9-6ADB-49E7-B158-DDBB01B557E2}" srcOrd="1" destOrd="0" presId="urn:microsoft.com/office/officeart/2005/8/layout/target3"/>
    <dgm:cxn modelId="{B53E1C16-37F4-4A04-B426-EED81DBF61FB}" srcId="{07DBADE0-3A87-403A-8DC1-94D26023269C}" destId="{D8DB4A1E-B886-466C-9134-C3D416F78872}" srcOrd="2" destOrd="0" parTransId="{705ADDCB-5A36-4B72-AEBE-746B6E737141}" sibTransId="{582B4426-18F4-47BA-A94F-DFFE8BB2258B}"/>
    <dgm:cxn modelId="{3F0A13AF-C9AC-4D7A-8AE5-682232EEF326}" type="presOf" srcId="{C32351EE-8ECB-4AAD-9F0A-BFD822600BEA}" destId="{5BD5F55A-E780-4FF9-94FC-73EE9D4115BA}" srcOrd="0" destOrd="0" presId="urn:microsoft.com/office/officeart/2005/8/layout/target3"/>
    <dgm:cxn modelId="{720BC725-5AE5-4C82-A783-1013E7E29579}" srcId="{07DBADE0-3A87-403A-8DC1-94D26023269C}" destId="{C32351EE-8ECB-4AAD-9F0A-BFD822600BEA}" srcOrd="0" destOrd="0" parTransId="{9EB391EB-BC5F-4144-B750-B9DC84C3BB72}" sibTransId="{AF4F474A-E7FC-46D6-84E6-A8E144FE50FC}"/>
    <dgm:cxn modelId="{2745E5D3-63DF-4BF3-8213-523296D8B0D7}" srcId="{07DBADE0-3A87-403A-8DC1-94D26023269C}" destId="{06191F67-AED6-4C8E-B686-51EE4607A592}" srcOrd="1" destOrd="0" parTransId="{F9E75934-78C5-4EEA-A15D-69C2FF2BB223}" sibTransId="{D85DB231-3DB5-4D4B-8F2D-D845B83B3553}"/>
    <dgm:cxn modelId="{084985BD-BF9A-4362-A85E-F98105CF0631}" type="presOf" srcId="{07DBADE0-3A87-403A-8DC1-94D26023269C}" destId="{7A003F66-EA1B-4118-833D-ADA00E167A8D}" srcOrd="0" destOrd="0" presId="urn:microsoft.com/office/officeart/2005/8/layout/target3"/>
    <dgm:cxn modelId="{31C1EBD1-F055-4A35-BA5F-604FCDF9F2B3}" type="presOf" srcId="{C32351EE-8ECB-4AAD-9F0A-BFD822600BEA}" destId="{225268CE-5667-489A-A69E-41B3CB0009AD}" srcOrd="1" destOrd="0" presId="urn:microsoft.com/office/officeart/2005/8/layout/target3"/>
    <dgm:cxn modelId="{D4ED4BA0-0898-4CDE-8264-BEC610A47D91}" type="presOf" srcId="{D8DB4A1E-B886-466C-9134-C3D416F78872}" destId="{E551079F-00F8-4360-BEAC-67E52BA02A78}" srcOrd="1" destOrd="0" presId="urn:microsoft.com/office/officeart/2005/8/layout/target3"/>
    <dgm:cxn modelId="{5C16B260-9ABE-465D-8CFB-159E475DCDF9}" type="presOf" srcId="{D8DB4A1E-B886-466C-9134-C3D416F78872}" destId="{3D549577-C345-4E0C-BBC2-CE1F5CB65C45}" srcOrd="0" destOrd="0" presId="urn:microsoft.com/office/officeart/2005/8/layout/target3"/>
    <dgm:cxn modelId="{43230EC7-89FF-4080-AFF9-DCFDE4383330}" type="presParOf" srcId="{7A003F66-EA1B-4118-833D-ADA00E167A8D}" destId="{2F92254D-D481-4705-8856-8ADEE81E8EE7}" srcOrd="0" destOrd="0" presId="urn:microsoft.com/office/officeart/2005/8/layout/target3"/>
    <dgm:cxn modelId="{61FD3393-4F06-473E-AF1A-9F36E8ECAA06}" type="presParOf" srcId="{7A003F66-EA1B-4118-833D-ADA00E167A8D}" destId="{D1F6FB29-2075-40C7-9092-D7BECF4C58C2}" srcOrd="1" destOrd="0" presId="urn:microsoft.com/office/officeart/2005/8/layout/target3"/>
    <dgm:cxn modelId="{A72B5E28-ED90-4413-A5DF-A2FD0D607607}" type="presParOf" srcId="{7A003F66-EA1B-4118-833D-ADA00E167A8D}" destId="{5BD5F55A-E780-4FF9-94FC-73EE9D4115BA}" srcOrd="2" destOrd="0" presId="urn:microsoft.com/office/officeart/2005/8/layout/target3"/>
    <dgm:cxn modelId="{EC0D756E-9B51-4CE0-96EA-1402F92A7748}" type="presParOf" srcId="{7A003F66-EA1B-4118-833D-ADA00E167A8D}" destId="{1D960DE6-E768-43F7-A48F-7E00CBA39BBE}" srcOrd="3" destOrd="0" presId="urn:microsoft.com/office/officeart/2005/8/layout/target3"/>
    <dgm:cxn modelId="{74CB7C91-3756-4592-96D0-628069811FCB}" type="presParOf" srcId="{7A003F66-EA1B-4118-833D-ADA00E167A8D}" destId="{91F72774-1B66-405F-A5FB-6860A0B2D8DC}" srcOrd="4" destOrd="0" presId="urn:microsoft.com/office/officeart/2005/8/layout/target3"/>
    <dgm:cxn modelId="{51BF3328-8017-4AE6-B6D5-6FB55081FA5D}" type="presParOf" srcId="{7A003F66-EA1B-4118-833D-ADA00E167A8D}" destId="{09F57EE0-4222-4624-BC99-846635FF62B3}" srcOrd="5" destOrd="0" presId="urn:microsoft.com/office/officeart/2005/8/layout/target3"/>
    <dgm:cxn modelId="{62EB045B-F3E4-4728-A359-914EBEE703E8}" type="presParOf" srcId="{7A003F66-EA1B-4118-833D-ADA00E167A8D}" destId="{3D346678-5574-49BA-8EE7-180356F863A7}" srcOrd="6" destOrd="0" presId="urn:microsoft.com/office/officeart/2005/8/layout/target3"/>
    <dgm:cxn modelId="{61817BB0-D720-4913-AD05-79D132280664}" type="presParOf" srcId="{7A003F66-EA1B-4118-833D-ADA00E167A8D}" destId="{A983AD95-6CF8-4E53-A3B9-09204CCD2EDC}" srcOrd="7" destOrd="0" presId="urn:microsoft.com/office/officeart/2005/8/layout/target3"/>
    <dgm:cxn modelId="{AA0CCE14-36B2-4FE8-AB52-0E6D54B1F739}" type="presParOf" srcId="{7A003F66-EA1B-4118-833D-ADA00E167A8D}" destId="{3D549577-C345-4E0C-BBC2-CE1F5CB65C45}" srcOrd="8" destOrd="0" presId="urn:microsoft.com/office/officeart/2005/8/layout/target3"/>
    <dgm:cxn modelId="{55E71F2A-AD95-4184-80DF-34E4CC41B857}" type="presParOf" srcId="{7A003F66-EA1B-4118-833D-ADA00E167A8D}" destId="{225268CE-5667-489A-A69E-41B3CB0009AD}" srcOrd="9" destOrd="0" presId="urn:microsoft.com/office/officeart/2005/8/layout/target3"/>
    <dgm:cxn modelId="{5C77AF41-57AA-4AF2-9994-12989539A6DB}" type="presParOf" srcId="{7A003F66-EA1B-4118-833D-ADA00E167A8D}" destId="{374F44C9-6ADB-49E7-B158-DDBB01B557E2}" srcOrd="10" destOrd="0" presId="urn:microsoft.com/office/officeart/2005/8/layout/target3"/>
    <dgm:cxn modelId="{24D314D1-5C65-4363-8F0C-8C691854CF79}" type="presParOf" srcId="{7A003F66-EA1B-4118-833D-ADA00E167A8D}" destId="{E551079F-00F8-4360-BEAC-67E52BA02A78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8C3B16-9711-4CE2-AF26-C62B8A5278EC}" type="doc">
      <dgm:prSet loTypeId="urn:microsoft.com/office/officeart/2008/layout/VerticalCurvedList" loCatId="list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2D341DD1-0464-4FC4-930B-1BD7B60D113B}">
      <dgm:prSet phldrT="[Текст]"/>
      <dgm:spPr/>
      <dgm:t>
        <a:bodyPr/>
        <a:lstStyle/>
        <a:p>
          <a:r>
            <a:rPr lang="ru-RU" dirty="0" smtClean="0"/>
            <a:t>повышения бюджетной обеспеченности, мобилизации дополнительных источников доходов</a:t>
          </a:r>
          <a:endParaRPr lang="ru-RU" dirty="0"/>
        </a:p>
      </dgm:t>
    </dgm:pt>
    <dgm:pt modelId="{622B2777-8083-44C1-8F45-C391EF3D877B}" type="parTrans" cxnId="{9F52C98B-5447-4F52-B9D1-6506168E2ADC}">
      <dgm:prSet/>
      <dgm:spPr/>
      <dgm:t>
        <a:bodyPr/>
        <a:lstStyle/>
        <a:p>
          <a:endParaRPr lang="ru-RU"/>
        </a:p>
      </dgm:t>
    </dgm:pt>
    <dgm:pt modelId="{57C3C12A-84DF-4C68-8877-BE20F104FAD2}" type="sibTrans" cxnId="{9F52C98B-5447-4F52-B9D1-6506168E2ADC}">
      <dgm:prSet/>
      <dgm:spPr/>
      <dgm:t>
        <a:bodyPr/>
        <a:lstStyle/>
        <a:p>
          <a:endParaRPr lang="ru-RU"/>
        </a:p>
      </dgm:t>
    </dgm:pt>
    <dgm:pt modelId="{4B025F1E-B85D-4B87-819F-339BDC186031}">
      <dgm:prSet phldrT="[Текст]"/>
      <dgm:spPr/>
      <dgm:t>
        <a:bodyPr/>
        <a:lstStyle/>
        <a:p>
          <a:r>
            <a:rPr lang="ru-RU" smtClean="0"/>
            <a:t>обеспечения сбалансированности</a:t>
          </a:r>
          <a:endParaRPr lang="ru-RU" dirty="0"/>
        </a:p>
      </dgm:t>
    </dgm:pt>
    <dgm:pt modelId="{0D18BAF7-E164-47E6-96AE-ECFD4FB8E799}" type="parTrans" cxnId="{512935AD-606D-4601-A41B-3731A514A444}">
      <dgm:prSet/>
      <dgm:spPr/>
      <dgm:t>
        <a:bodyPr/>
        <a:lstStyle/>
        <a:p>
          <a:endParaRPr lang="ru-RU"/>
        </a:p>
      </dgm:t>
    </dgm:pt>
    <dgm:pt modelId="{70D61F68-568E-4693-AE83-C892D2E6636E}" type="sibTrans" cxnId="{512935AD-606D-4601-A41B-3731A514A444}">
      <dgm:prSet/>
      <dgm:spPr/>
      <dgm:t>
        <a:bodyPr/>
        <a:lstStyle/>
        <a:p>
          <a:endParaRPr lang="ru-RU"/>
        </a:p>
      </dgm:t>
    </dgm:pt>
    <dgm:pt modelId="{733BBBED-894B-4900-98E3-0575D1E5AD4B}">
      <dgm:prSet phldrT="[Текст]"/>
      <dgm:spPr/>
      <dgm:t>
        <a:bodyPr/>
        <a:lstStyle/>
        <a:p>
          <a:r>
            <a:rPr lang="ru-RU" smtClean="0"/>
            <a:t>своевременного исполнения расходных обязательств, недопущения возникновения просроченной кредиторской задолженности</a:t>
          </a:r>
          <a:endParaRPr lang="ru-RU" dirty="0"/>
        </a:p>
      </dgm:t>
    </dgm:pt>
    <dgm:pt modelId="{3BAAAFC0-1769-4D06-B009-C475F3271A7C}" type="parTrans" cxnId="{B8810E6A-0430-4CBF-9677-0C8702EACCA7}">
      <dgm:prSet/>
      <dgm:spPr/>
      <dgm:t>
        <a:bodyPr/>
        <a:lstStyle/>
        <a:p>
          <a:endParaRPr lang="ru-RU"/>
        </a:p>
      </dgm:t>
    </dgm:pt>
    <dgm:pt modelId="{62CC3BEF-F30B-4A7F-8E45-6D47BE602380}" type="sibTrans" cxnId="{B8810E6A-0430-4CBF-9677-0C8702EACCA7}">
      <dgm:prSet/>
      <dgm:spPr/>
      <dgm:t>
        <a:bodyPr/>
        <a:lstStyle/>
        <a:p>
          <a:endParaRPr lang="ru-RU"/>
        </a:p>
      </dgm:t>
    </dgm:pt>
    <dgm:pt modelId="{D3F56DB5-8EB9-49C7-B479-FC19ADC4F742}">
      <dgm:prSet/>
      <dgm:spPr/>
      <dgm:t>
        <a:bodyPr/>
        <a:lstStyle/>
        <a:p>
          <a:r>
            <a:rPr lang="ru-RU" smtClean="0"/>
            <a:t>повышения качества управления муниципальными финансами и эффективности бюджетных расходов</a:t>
          </a:r>
          <a:endParaRPr lang="ru-RU" dirty="0"/>
        </a:p>
      </dgm:t>
    </dgm:pt>
    <dgm:pt modelId="{3DD68740-04D2-4E63-A319-61D80358E13B}" type="parTrans" cxnId="{B4DAB992-48DF-4D9B-B598-D55205E52D11}">
      <dgm:prSet/>
      <dgm:spPr/>
      <dgm:t>
        <a:bodyPr/>
        <a:lstStyle/>
        <a:p>
          <a:endParaRPr lang="ru-RU"/>
        </a:p>
      </dgm:t>
    </dgm:pt>
    <dgm:pt modelId="{222FE1DA-0D2A-4979-8569-403EA083B331}" type="sibTrans" cxnId="{B4DAB992-48DF-4D9B-B598-D55205E52D11}">
      <dgm:prSet/>
      <dgm:spPr/>
      <dgm:t>
        <a:bodyPr/>
        <a:lstStyle/>
        <a:p>
          <a:endParaRPr lang="ru-RU"/>
        </a:p>
      </dgm:t>
    </dgm:pt>
    <dgm:pt modelId="{21F21E96-62A9-43D1-81C0-24A0A7EE5743}" type="pres">
      <dgm:prSet presAssocID="{C98C3B16-9711-4CE2-AF26-C62B8A5278EC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C312804-D85A-4DC6-9952-B4741C9133BE}" type="pres">
      <dgm:prSet presAssocID="{C98C3B16-9711-4CE2-AF26-C62B8A5278EC}" presName="Name1" presStyleCnt="0"/>
      <dgm:spPr/>
      <dgm:t>
        <a:bodyPr/>
        <a:lstStyle/>
        <a:p>
          <a:endParaRPr lang="ru-RU"/>
        </a:p>
      </dgm:t>
    </dgm:pt>
    <dgm:pt modelId="{29CCD735-A20E-4AA6-8D3F-078BCAD1FA3D}" type="pres">
      <dgm:prSet presAssocID="{C98C3B16-9711-4CE2-AF26-C62B8A5278EC}" presName="cycle" presStyleCnt="0"/>
      <dgm:spPr/>
      <dgm:t>
        <a:bodyPr/>
        <a:lstStyle/>
        <a:p>
          <a:endParaRPr lang="ru-RU"/>
        </a:p>
      </dgm:t>
    </dgm:pt>
    <dgm:pt modelId="{9D27BE31-6F3E-4461-98A2-FF14E1E0CD25}" type="pres">
      <dgm:prSet presAssocID="{C98C3B16-9711-4CE2-AF26-C62B8A5278EC}" presName="srcNode" presStyleLbl="node1" presStyleIdx="0" presStyleCnt="4"/>
      <dgm:spPr/>
      <dgm:t>
        <a:bodyPr/>
        <a:lstStyle/>
        <a:p>
          <a:endParaRPr lang="ru-RU"/>
        </a:p>
      </dgm:t>
    </dgm:pt>
    <dgm:pt modelId="{112A89E4-25F3-47E4-9C71-CE326661AE57}" type="pres">
      <dgm:prSet presAssocID="{C98C3B16-9711-4CE2-AF26-C62B8A5278EC}" presName="conn" presStyleLbl="parChTrans1D2" presStyleIdx="0" presStyleCnt="1"/>
      <dgm:spPr/>
      <dgm:t>
        <a:bodyPr/>
        <a:lstStyle/>
        <a:p>
          <a:endParaRPr lang="ru-RU"/>
        </a:p>
      </dgm:t>
    </dgm:pt>
    <dgm:pt modelId="{2D7AE4B9-9912-496F-A8DA-BB72B9A043A4}" type="pres">
      <dgm:prSet presAssocID="{C98C3B16-9711-4CE2-AF26-C62B8A5278EC}" presName="extraNode" presStyleLbl="node1" presStyleIdx="0" presStyleCnt="4"/>
      <dgm:spPr/>
      <dgm:t>
        <a:bodyPr/>
        <a:lstStyle/>
        <a:p>
          <a:endParaRPr lang="ru-RU"/>
        </a:p>
      </dgm:t>
    </dgm:pt>
    <dgm:pt modelId="{C50FE9A3-492C-4A1F-AE72-000344F69FB2}" type="pres">
      <dgm:prSet presAssocID="{C98C3B16-9711-4CE2-AF26-C62B8A5278EC}" presName="dstNode" presStyleLbl="node1" presStyleIdx="0" presStyleCnt="4"/>
      <dgm:spPr/>
      <dgm:t>
        <a:bodyPr/>
        <a:lstStyle/>
        <a:p>
          <a:endParaRPr lang="ru-RU"/>
        </a:p>
      </dgm:t>
    </dgm:pt>
    <dgm:pt modelId="{701F6290-B4F4-4E71-A899-80785775DB75}" type="pres">
      <dgm:prSet presAssocID="{2D341DD1-0464-4FC4-930B-1BD7B60D113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D81EC22-F97A-4462-BBC6-2DA2D495279C}" type="pres">
      <dgm:prSet presAssocID="{2D341DD1-0464-4FC4-930B-1BD7B60D113B}" presName="accent_1" presStyleCnt="0"/>
      <dgm:spPr/>
      <dgm:t>
        <a:bodyPr/>
        <a:lstStyle/>
        <a:p>
          <a:endParaRPr lang="ru-RU"/>
        </a:p>
      </dgm:t>
    </dgm:pt>
    <dgm:pt modelId="{E4E9CE52-5B28-4FC8-B6CE-1479868CD225}" type="pres">
      <dgm:prSet presAssocID="{2D341DD1-0464-4FC4-930B-1BD7B60D113B}" presName="accentRepeatNode" presStyleLbl="solidFgAcc1" presStyleIdx="0" presStyleCnt="4"/>
      <dgm:spPr/>
      <dgm:t>
        <a:bodyPr/>
        <a:lstStyle/>
        <a:p>
          <a:endParaRPr lang="ru-RU"/>
        </a:p>
      </dgm:t>
    </dgm:pt>
    <dgm:pt modelId="{E35B1B27-C091-4646-BE84-73C4490FC2F1}" type="pres">
      <dgm:prSet presAssocID="{4B025F1E-B85D-4B87-819F-339BDC186031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CFBE17-E726-4B8E-BE17-0D80C7F1DC6B}" type="pres">
      <dgm:prSet presAssocID="{4B025F1E-B85D-4B87-819F-339BDC186031}" presName="accent_2" presStyleCnt="0"/>
      <dgm:spPr/>
      <dgm:t>
        <a:bodyPr/>
        <a:lstStyle/>
        <a:p>
          <a:endParaRPr lang="ru-RU"/>
        </a:p>
      </dgm:t>
    </dgm:pt>
    <dgm:pt modelId="{860402C1-CADE-4D04-A6D1-D310123B1900}" type="pres">
      <dgm:prSet presAssocID="{4B025F1E-B85D-4B87-819F-339BDC186031}" presName="accentRepeatNode" presStyleLbl="solidFgAcc1" presStyleIdx="1" presStyleCnt="4"/>
      <dgm:spPr/>
      <dgm:t>
        <a:bodyPr/>
        <a:lstStyle/>
        <a:p>
          <a:endParaRPr lang="ru-RU"/>
        </a:p>
      </dgm:t>
    </dgm:pt>
    <dgm:pt modelId="{0B764404-3784-4573-A161-84FD4A2F90B5}" type="pres">
      <dgm:prSet presAssocID="{733BBBED-894B-4900-98E3-0575D1E5AD4B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AC23D4-4DE1-4EED-9F35-5F1CF1DC445C}" type="pres">
      <dgm:prSet presAssocID="{733BBBED-894B-4900-98E3-0575D1E5AD4B}" presName="accent_3" presStyleCnt="0"/>
      <dgm:spPr/>
      <dgm:t>
        <a:bodyPr/>
        <a:lstStyle/>
        <a:p>
          <a:endParaRPr lang="ru-RU"/>
        </a:p>
      </dgm:t>
    </dgm:pt>
    <dgm:pt modelId="{7C4AC509-0C75-41D0-A3A3-EC2DC817E1B4}" type="pres">
      <dgm:prSet presAssocID="{733BBBED-894B-4900-98E3-0575D1E5AD4B}" presName="accentRepeatNode" presStyleLbl="solidFgAcc1" presStyleIdx="2" presStyleCnt="4"/>
      <dgm:spPr/>
      <dgm:t>
        <a:bodyPr/>
        <a:lstStyle/>
        <a:p>
          <a:endParaRPr lang="ru-RU"/>
        </a:p>
      </dgm:t>
    </dgm:pt>
    <dgm:pt modelId="{3DC1561D-1907-45F5-8E1F-F7B8B472F1D8}" type="pres">
      <dgm:prSet presAssocID="{D3F56DB5-8EB9-49C7-B479-FC19ADC4F742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0C8F3D-A7A2-448E-884C-861B82A146E5}" type="pres">
      <dgm:prSet presAssocID="{D3F56DB5-8EB9-49C7-B479-FC19ADC4F742}" presName="accent_4" presStyleCnt="0"/>
      <dgm:spPr/>
      <dgm:t>
        <a:bodyPr/>
        <a:lstStyle/>
        <a:p>
          <a:endParaRPr lang="ru-RU"/>
        </a:p>
      </dgm:t>
    </dgm:pt>
    <dgm:pt modelId="{960CC2C6-6804-4D42-B59B-46D3B44065D4}" type="pres">
      <dgm:prSet presAssocID="{D3F56DB5-8EB9-49C7-B479-FC19ADC4F742}" presName="accentRepeatNode" presStyleLbl="solidFgAcc1" presStyleIdx="3" presStyleCnt="4"/>
      <dgm:spPr/>
      <dgm:t>
        <a:bodyPr/>
        <a:lstStyle/>
        <a:p>
          <a:endParaRPr lang="ru-RU"/>
        </a:p>
      </dgm:t>
    </dgm:pt>
  </dgm:ptLst>
  <dgm:cxnLst>
    <dgm:cxn modelId="{4CE2A019-37A3-4922-A0DF-0963400B658A}" type="presOf" srcId="{57C3C12A-84DF-4C68-8877-BE20F104FAD2}" destId="{112A89E4-25F3-47E4-9C71-CE326661AE57}" srcOrd="0" destOrd="0" presId="urn:microsoft.com/office/officeart/2008/layout/VerticalCurvedList"/>
    <dgm:cxn modelId="{E2979224-7D54-4A84-88D1-A7276F3545E1}" type="presOf" srcId="{D3F56DB5-8EB9-49C7-B479-FC19ADC4F742}" destId="{3DC1561D-1907-45F5-8E1F-F7B8B472F1D8}" srcOrd="0" destOrd="0" presId="urn:microsoft.com/office/officeart/2008/layout/VerticalCurvedList"/>
    <dgm:cxn modelId="{77C0B758-6619-47EA-84B0-CB2039DCDFFF}" type="presOf" srcId="{C98C3B16-9711-4CE2-AF26-C62B8A5278EC}" destId="{21F21E96-62A9-43D1-81C0-24A0A7EE5743}" srcOrd="0" destOrd="0" presId="urn:microsoft.com/office/officeart/2008/layout/VerticalCurvedList"/>
    <dgm:cxn modelId="{512935AD-606D-4601-A41B-3731A514A444}" srcId="{C98C3B16-9711-4CE2-AF26-C62B8A5278EC}" destId="{4B025F1E-B85D-4B87-819F-339BDC186031}" srcOrd="1" destOrd="0" parTransId="{0D18BAF7-E164-47E6-96AE-ECFD4FB8E799}" sibTransId="{70D61F68-568E-4693-AE83-C892D2E6636E}"/>
    <dgm:cxn modelId="{EFDE3B51-5B18-4855-A739-37183B16BE47}" type="presOf" srcId="{2D341DD1-0464-4FC4-930B-1BD7B60D113B}" destId="{701F6290-B4F4-4E71-A899-80785775DB75}" srcOrd="0" destOrd="0" presId="urn:microsoft.com/office/officeart/2008/layout/VerticalCurvedList"/>
    <dgm:cxn modelId="{B4DAB992-48DF-4D9B-B598-D55205E52D11}" srcId="{C98C3B16-9711-4CE2-AF26-C62B8A5278EC}" destId="{D3F56DB5-8EB9-49C7-B479-FC19ADC4F742}" srcOrd="3" destOrd="0" parTransId="{3DD68740-04D2-4E63-A319-61D80358E13B}" sibTransId="{222FE1DA-0D2A-4979-8569-403EA083B331}"/>
    <dgm:cxn modelId="{B8810E6A-0430-4CBF-9677-0C8702EACCA7}" srcId="{C98C3B16-9711-4CE2-AF26-C62B8A5278EC}" destId="{733BBBED-894B-4900-98E3-0575D1E5AD4B}" srcOrd="2" destOrd="0" parTransId="{3BAAAFC0-1769-4D06-B009-C475F3271A7C}" sibTransId="{62CC3BEF-F30B-4A7F-8E45-6D47BE602380}"/>
    <dgm:cxn modelId="{C02B9FAC-DC43-46BA-8335-656C51D01AFC}" type="presOf" srcId="{733BBBED-894B-4900-98E3-0575D1E5AD4B}" destId="{0B764404-3784-4573-A161-84FD4A2F90B5}" srcOrd="0" destOrd="0" presId="urn:microsoft.com/office/officeart/2008/layout/VerticalCurvedList"/>
    <dgm:cxn modelId="{62481E79-263F-4E6B-9147-425D48ED3605}" type="presOf" srcId="{4B025F1E-B85D-4B87-819F-339BDC186031}" destId="{E35B1B27-C091-4646-BE84-73C4490FC2F1}" srcOrd="0" destOrd="0" presId="urn:microsoft.com/office/officeart/2008/layout/VerticalCurvedList"/>
    <dgm:cxn modelId="{9F52C98B-5447-4F52-B9D1-6506168E2ADC}" srcId="{C98C3B16-9711-4CE2-AF26-C62B8A5278EC}" destId="{2D341DD1-0464-4FC4-930B-1BD7B60D113B}" srcOrd="0" destOrd="0" parTransId="{622B2777-8083-44C1-8F45-C391EF3D877B}" sibTransId="{57C3C12A-84DF-4C68-8877-BE20F104FAD2}"/>
    <dgm:cxn modelId="{0C6C76C8-5195-40C7-98AF-5F6CBB866777}" type="presParOf" srcId="{21F21E96-62A9-43D1-81C0-24A0A7EE5743}" destId="{DC312804-D85A-4DC6-9952-B4741C9133BE}" srcOrd="0" destOrd="0" presId="urn:microsoft.com/office/officeart/2008/layout/VerticalCurvedList"/>
    <dgm:cxn modelId="{0ADF04AB-CC7C-4B43-BBF1-F36AA9604C5B}" type="presParOf" srcId="{DC312804-D85A-4DC6-9952-B4741C9133BE}" destId="{29CCD735-A20E-4AA6-8D3F-078BCAD1FA3D}" srcOrd="0" destOrd="0" presId="urn:microsoft.com/office/officeart/2008/layout/VerticalCurvedList"/>
    <dgm:cxn modelId="{68C54F12-C259-4F77-A266-7441705127E7}" type="presParOf" srcId="{29CCD735-A20E-4AA6-8D3F-078BCAD1FA3D}" destId="{9D27BE31-6F3E-4461-98A2-FF14E1E0CD25}" srcOrd="0" destOrd="0" presId="urn:microsoft.com/office/officeart/2008/layout/VerticalCurvedList"/>
    <dgm:cxn modelId="{6D22425F-F327-4D54-B4AD-BD2E65F8CCC9}" type="presParOf" srcId="{29CCD735-A20E-4AA6-8D3F-078BCAD1FA3D}" destId="{112A89E4-25F3-47E4-9C71-CE326661AE57}" srcOrd="1" destOrd="0" presId="urn:microsoft.com/office/officeart/2008/layout/VerticalCurvedList"/>
    <dgm:cxn modelId="{00FB439C-2BBD-4204-AD7A-A2B356264BBE}" type="presParOf" srcId="{29CCD735-A20E-4AA6-8D3F-078BCAD1FA3D}" destId="{2D7AE4B9-9912-496F-A8DA-BB72B9A043A4}" srcOrd="2" destOrd="0" presId="urn:microsoft.com/office/officeart/2008/layout/VerticalCurvedList"/>
    <dgm:cxn modelId="{3C8DA03C-B3DB-4006-AE0F-2FB2D018E0C7}" type="presParOf" srcId="{29CCD735-A20E-4AA6-8D3F-078BCAD1FA3D}" destId="{C50FE9A3-492C-4A1F-AE72-000344F69FB2}" srcOrd="3" destOrd="0" presId="urn:microsoft.com/office/officeart/2008/layout/VerticalCurvedList"/>
    <dgm:cxn modelId="{60C92B70-78B9-4EFF-94E7-92ACF8EB02AD}" type="presParOf" srcId="{DC312804-D85A-4DC6-9952-B4741C9133BE}" destId="{701F6290-B4F4-4E71-A899-80785775DB75}" srcOrd="1" destOrd="0" presId="urn:microsoft.com/office/officeart/2008/layout/VerticalCurvedList"/>
    <dgm:cxn modelId="{94809BAE-A5E6-4C76-80CF-0B997F10653F}" type="presParOf" srcId="{DC312804-D85A-4DC6-9952-B4741C9133BE}" destId="{DD81EC22-F97A-4462-BBC6-2DA2D495279C}" srcOrd="2" destOrd="0" presId="urn:microsoft.com/office/officeart/2008/layout/VerticalCurvedList"/>
    <dgm:cxn modelId="{D012400A-D097-4FB8-9F04-20A7AC96A568}" type="presParOf" srcId="{DD81EC22-F97A-4462-BBC6-2DA2D495279C}" destId="{E4E9CE52-5B28-4FC8-B6CE-1479868CD225}" srcOrd="0" destOrd="0" presId="urn:microsoft.com/office/officeart/2008/layout/VerticalCurvedList"/>
    <dgm:cxn modelId="{56604B02-E385-40F4-8B41-53C3E4420FAF}" type="presParOf" srcId="{DC312804-D85A-4DC6-9952-B4741C9133BE}" destId="{E35B1B27-C091-4646-BE84-73C4490FC2F1}" srcOrd="3" destOrd="0" presId="urn:microsoft.com/office/officeart/2008/layout/VerticalCurvedList"/>
    <dgm:cxn modelId="{1CFED09E-527E-4CDB-8E3E-829CA4713CF1}" type="presParOf" srcId="{DC312804-D85A-4DC6-9952-B4741C9133BE}" destId="{7ACFBE17-E726-4B8E-BE17-0D80C7F1DC6B}" srcOrd="4" destOrd="0" presId="urn:microsoft.com/office/officeart/2008/layout/VerticalCurvedList"/>
    <dgm:cxn modelId="{72D1BCA7-758D-4F40-A71F-8E8AA53823E0}" type="presParOf" srcId="{7ACFBE17-E726-4B8E-BE17-0D80C7F1DC6B}" destId="{860402C1-CADE-4D04-A6D1-D310123B1900}" srcOrd="0" destOrd="0" presId="urn:microsoft.com/office/officeart/2008/layout/VerticalCurvedList"/>
    <dgm:cxn modelId="{82DCA430-8AD7-43FF-99E2-E55451DC8869}" type="presParOf" srcId="{DC312804-D85A-4DC6-9952-B4741C9133BE}" destId="{0B764404-3784-4573-A161-84FD4A2F90B5}" srcOrd="5" destOrd="0" presId="urn:microsoft.com/office/officeart/2008/layout/VerticalCurvedList"/>
    <dgm:cxn modelId="{CD92E178-84CA-4A5E-B4A0-203B7CEFC1C3}" type="presParOf" srcId="{DC312804-D85A-4DC6-9952-B4741C9133BE}" destId="{42AC23D4-4DE1-4EED-9F35-5F1CF1DC445C}" srcOrd="6" destOrd="0" presId="urn:microsoft.com/office/officeart/2008/layout/VerticalCurvedList"/>
    <dgm:cxn modelId="{35FB45B9-E6D2-4DC5-B717-C26A205203C7}" type="presParOf" srcId="{42AC23D4-4DE1-4EED-9F35-5F1CF1DC445C}" destId="{7C4AC509-0C75-41D0-A3A3-EC2DC817E1B4}" srcOrd="0" destOrd="0" presId="urn:microsoft.com/office/officeart/2008/layout/VerticalCurvedList"/>
    <dgm:cxn modelId="{D06109FA-5F22-4174-B6D9-76B11903FFF9}" type="presParOf" srcId="{DC312804-D85A-4DC6-9952-B4741C9133BE}" destId="{3DC1561D-1907-45F5-8E1F-F7B8B472F1D8}" srcOrd="7" destOrd="0" presId="urn:microsoft.com/office/officeart/2008/layout/VerticalCurvedList"/>
    <dgm:cxn modelId="{A2AA1415-1753-417F-9F00-D6A7571362F3}" type="presParOf" srcId="{DC312804-D85A-4DC6-9952-B4741C9133BE}" destId="{A10C8F3D-A7A2-448E-884C-861B82A146E5}" srcOrd="8" destOrd="0" presId="urn:microsoft.com/office/officeart/2008/layout/VerticalCurvedList"/>
    <dgm:cxn modelId="{B6AB49DB-B21F-47B7-B748-977E9A5BA12A}" type="presParOf" srcId="{A10C8F3D-A7A2-448E-884C-861B82A146E5}" destId="{960CC2C6-6804-4D42-B59B-46D3B44065D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28D6A5-C491-4F47-9C2A-C003F33108E1}" type="doc">
      <dgm:prSet loTypeId="urn:microsoft.com/office/officeart/2005/8/layout/lProcess1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4CB0474-79EB-4AEE-871A-6571B51216B9}" type="pres">
      <dgm:prSet presAssocID="{CF28D6A5-C491-4F47-9C2A-C003F33108E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AABA1C50-A392-497C-9F98-8882B6D38254}" type="presOf" srcId="{CF28D6A5-C491-4F47-9C2A-C003F33108E1}" destId="{A4CB0474-79EB-4AEE-871A-6571B51216B9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7E2DEAC-8C58-4F61-AEDF-73EBF788B3D2}" type="doc">
      <dgm:prSet loTypeId="urn:microsoft.com/office/officeart/2005/8/layout/hierarchy3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960D70E-275A-446C-8172-829DC6DDA83F}">
      <dgm:prSet/>
      <dgm:spPr>
        <a:solidFill>
          <a:srgbClr val="0000CC"/>
        </a:solidFill>
        <a:ln>
          <a:solidFill>
            <a:schemeClr val="accent6">
              <a:lumMod val="60000"/>
              <a:lumOff val="40000"/>
            </a:schemeClr>
          </a:solidFill>
        </a:ln>
      </dgm:spPr>
      <dgm:t>
        <a:bodyPr/>
        <a:lstStyle/>
        <a:p>
          <a:pPr rtl="0"/>
          <a:r>
            <a:rPr lang="ru-RU" dirty="0" smtClean="0">
              <a:solidFill>
                <a:srgbClr val="FF00FF"/>
              </a:solidFill>
            </a:rPr>
            <a:t>Приоритизация расходов бюджета поселения</a:t>
          </a:r>
          <a:endParaRPr lang="ru-RU" dirty="0">
            <a:solidFill>
              <a:srgbClr val="FF00FF"/>
            </a:solidFill>
          </a:endParaRPr>
        </a:p>
      </dgm:t>
    </dgm:pt>
    <dgm:pt modelId="{3E3208B1-6888-4DBE-9D47-7CFA4CCAF6F4}" type="parTrans" cxnId="{1D99CBC0-F44B-4E09-8C1D-643395A4B5A9}">
      <dgm:prSet/>
      <dgm:spPr/>
      <dgm:t>
        <a:bodyPr/>
        <a:lstStyle/>
        <a:p>
          <a:endParaRPr lang="ru-RU"/>
        </a:p>
      </dgm:t>
    </dgm:pt>
    <dgm:pt modelId="{27F6554A-898B-48C7-B2F5-FCEBB541D1BF}" type="sibTrans" cxnId="{1D99CBC0-F44B-4E09-8C1D-643395A4B5A9}">
      <dgm:prSet/>
      <dgm:spPr/>
      <dgm:t>
        <a:bodyPr/>
        <a:lstStyle/>
        <a:p>
          <a:endParaRPr lang="ru-RU"/>
        </a:p>
      </dgm:t>
    </dgm:pt>
    <dgm:pt modelId="{4C6BE6E2-C01C-4E74-BE8C-E60EF01B2A2E}">
      <dgm:prSet custT="1"/>
      <dgm:spPr>
        <a:solidFill>
          <a:schemeClr val="accent4">
            <a:lumMod val="75000"/>
            <a:alpha val="90000"/>
          </a:schemeClr>
        </a:solidFill>
        <a:ln>
          <a:solidFill>
            <a:srgbClr val="00B0F0"/>
          </a:solidFill>
        </a:ln>
      </dgm:spPr>
      <dgm:t>
        <a:bodyPr/>
        <a:lstStyle/>
        <a:p>
          <a:r>
            <a:rPr lang="ru-RU" sz="2000" dirty="0" smtClean="0">
              <a:solidFill>
                <a:srgbClr val="00B0F0"/>
              </a:solidFill>
            </a:rPr>
            <a:t>инвестиции в человеческий капитал</a:t>
          </a:r>
          <a:endParaRPr lang="ru-RU" sz="2000" dirty="0">
            <a:solidFill>
              <a:srgbClr val="00B0F0"/>
            </a:solidFill>
          </a:endParaRPr>
        </a:p>
      </dgm:t>
    </dgm:pt>
    <dgm:pt modelId="{E14512E2-3AF3-4641-B489-D911478BAB7D}" type="parTrans" cxnId="{E436B071-2F0A-4587-B0FE-51F0CB8F8FEB}">
      <dgm:prSet/>
      <dgm:spPr/>
      <dgm:t>
        <a:bodyPr/>
        <a:lstStyle/>
        <a:p>
          <a:endParaRPr lang="ru-RU"/>
        </a:p>
      </dgm:t>
    </dgm:pt>
    <dgm:pt modelId="{3B378D57-2EDF-4CCC-8211-78F0A1A7788A}" type="sibTrans" cxnId="{E436B071-2F0A-4587-B0FE-51F0CB8F8FEB}">
      <dgm:prSet/>
      <dgm:spPr/>
      <dgm:t>
        <a:bodyPr/>
        <a:lstStyle/>
        <a:p>
          <a:endParaRPr lang="ru-RU"/>
        </a:p>
      </dgm:t>
    </dgm:pt>
    <dgm:pt modelId="{C6A49F2A-A0FB-46AA-A693-79F7B1228894}">
      <dgm:prSet/>
      <dgm:spPr>
        <a:solidFill>
          <a:srgbClr val="FF00FF">
            <a:alpha val="90000"/>
          </a:srgbClr>
        </a:solidFill>
        <a:ln>
          <a:solidFill>
            <a:srgbClr val="00B0F0"/>
          </a:solidFill>
        </a:ln>
      </dgm:spPr>
      <dgm:t>
        <a:bodyPr/>
        <a:lstStyle/>
        <a:p>
          <a:r>
            <a:rPr lang="ru-RU" dirty="0" smtClean="0">
              <a:solidFill>
                <a:srgbClr val="0000CC"/>
              </a:solidFill>
            </a:rPr>
            <a:t>предоставление качественных и конкурентных муниципальных услуг на основе целей и задач, определенных указами Президента Российской Федерации</a:t>
          </a:r>
          <a:endParaRPr lang="ru-RU" dirty="0">
            <a:solidFill>
              <a:srgbClr val="0000CC"/>
            </a:solidFill>
          </a:endParaRPr>
        </a:p>
      </dgm:t>
    </dgm:pt>
    <dgm:pt modelId="{7A0A25F2-73B5-412D-A218-2DB3F29A6EC8}" type="parTrans" cxnId="{A776EE7C-A569-4F40-8537-27F44ED2A419}">
      <dgm:prSet/>
      <dgm:spPr/>
      <dgm:t>
        <a:bodyPr/>
        <a:lstStyle/>
        <a:p>
          <a:endParaRPr lang="ru-RU"/>
        </a:p>
      </dgm:t>
    </dgm:pt>
    <dgm:pt modelId="{CA63998C-B13D-496E-AE60-0D6977DEBBFC}" type="sibTrans" cxnId="{A776EE7C-A569-4F40-8537-27F44ED2A419}">
      <dgm:prSet/>
      <dgm:spPr/>
      <dgm:t>
        <a:bodyPr/>
        <a:lstStyle/>
        <a:p>
          <a:endParaRPr lang="ru-RU"/>
        </a:p>
      </dgm:t>
    </dgm:pt>
    <dgm:pt modelId="{8AF8A807-B0F8-4E5F-BF54-7E7F0C460E0D}" type="pres">
      <dgm:prSet presAssocID="{57E2DEAC-8C58-4F61-AEDF-73EBF788B3D2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965F2277-7DBC-44AD-800A-B0B6E8A7FDF2}" type="pres">
      <dgm:prSet presAssocID="{4960D70E-275A-446C-8172-829DC6DDA83F}" presName="root" presStyleCnt="0"/>
      <dgm:spPr/>
    </dgm:pt>
    <dgm:pt modelId="{25A39E52-DD99-4C3F-9BEF-4D4F8ADBC537}" type="pres">
      <dgm:prSet presAssocID="{4960D70E-275A-446C-8172-829DC6DDA83F}" presName="rootComposite" presStyleCnt="0"/>
      <dgm:spPr/>
    </dgm:pt>
    <dgm:pt modelId="{AED4FE5F-D2E3-4A9C-890E-74BC926B0613}" type="pres">
      <dgm:prSet presAssocID="{4960D70E-275A-446C-8172-829DC6DDA83F}" presName="rootText" presStyleLbl="node1" presStyleIdx="0" presStyleCnt="1" custScaleX="119239" custScaleY="126879" custLinFactNeighborX="-52840" custLinFactNeighborY="42853"/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C619552D-E5AC-405D-B271-FAAEA1657FA8}" type="pres">
      <dgm:prSet presAssocID="{4960D70E-275A-446C-8172-829DC6DDA83F}" presName="rootConnector" presStyleLbl="node1" presStyleIdx="0" presStyleCnt="1"/>
      <dgm:spPr/>
      <dgm:t>
        <a:bodyPr/>
        <a:lstStyle/>
        <a:p>
          <a:endParaRPr lang="ru-RU"/>
        </a:p>
      </dgm:t>
    </dgm:pt>
    <dgm:pt modelId="{92110E51-D039-414E-81D2-32E7AB093E7B}" type="pres">
      <dgm:prSet presAssocID="{4960D70E-275A-446C-8172-829DC6DDA83F}" presName="childShape" presStyleCnt="0"/>
      <dgm:spPr/>
    </dgm:pt>
    <dgm:pt modelId="{D05C7906-5C4A-421F-99CB-118FB0224F62}" type="pres">
      <dgm:prSet presAssocID="{E14512E2-3AF3-4641-B489-D911478BAB7D}" presName="Name13" presStyleLbl="parChTrans1D2" presStyleIdx="0" presStyleCnt="2"/>
      <dgm:spPr/>
      <dgm:t>
        <a:bodyPr/>
        <a:lstStyle/>
        <a:p>
          <a:endParaRPr lang="ru-RU"/>
        </a:p>
      </dgm:t>
    </dgm:pt>
    <dgm:pt modelId="{39FF435A-A039-4A0E-BDE4-B50A5F96B71A}" type="pres">
      <dgm:prSet presAssocID="{4C6BE6E2-C01C-4E74-BE8C-E60EF01B2A2E}" presName="childText" presStyleLbl="bgAcc1" presStyleIdx="0" presStyleCnt="2" custScaleX="109102" custScaleY="132727" custLinFactY="41850" custLinFactNeighborX="-74251" custLinFactNeighborY="10000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  <dgm:pt modelId="{8B80A4F7-7011-440D-8565-1BF068E9499A}" type="pres">
      <dgm:prSet presAssocID="{7A0A25F2-73B5-412D-A218-2DB3F29A6EC8}" presName="Name13" presStyleLbl="parChTrans1D2" presStyleIdx="1" presStyleCnt="2"/>
      <dgm:spPr/>
      <dgm:t>
        <a:bodyPr/>
        <a:lstStyle/>
        <a:p>
          <a:endParaRPr lang="ru-RU"/>
        </a:p>
      </dgm:t>
    </dgm:pt>
    <dgm:pt modelId="{FE9F32E4-4E81-4E09-BAC2-675860D7BF68}" type="pres">
      <dgm:prSet presAssocID="{C6A49F2A-A0FB-46AA-A693-79F7B1228894}" presName="childText" presStyleLbl="bgAcc1" presStyleIdx="1" presStyleCnt="2" custScaleX="122895" custScaleY="143455" custLinFactY="-32355" custLinFactNeighborX="79747" custLinFactNeighborY="-100000">
        <dgm:presLayoutVars>
          <dgm:bulletEnabled val="1"/>
        </dgm:presLayoutVars>
      </dgm:prSet>
      <dgm:spPr>
        <a:prstGeom prst="horizontalScroll">
          <a:avLst/>
        </a:prstGeom>
      </dgm:spPr>
      <dgm:t>
        <a:bodyPr/>
        <a:lstStyle/>
        <a:p>
          <a:endParaRPr lang="ru-RU"/>
        </a:p>
      </dgm:t>
    </dgm:pt>
  </dgm:ptLst>
  <dgm:cxnLst>
    <dgm:cxn modelId="{E436B071-2F0A-4587-B0FE-51F0CB8F8FEB}" srcId="{4960D70E-275A-446C-8172-829DC6DDA83F}" destId="{4C6BE6E2-C01C-4E74-BE8C-E60EF01B2A2E}" srcOrd="0" destOrd="0" parTransId="{E14512E2-3AF3-4641-B489-D911478BAB7D}" sibTransId="{3B378D57-2EDF-4CCC-8211-78F0A1A7788A}"/>
    <dgm:cxn modelId="{0F31B421-667F-49D5-A148-BBDADC8A7185}" type="presOf" srcId="{E14512E2-3AF3-4641-B489-D911478BAB7D}" destId="{D05C7906-5C4A-421F-99CB-118FB0224F62}" srcOrd="0" destOrd="0" presId="urn:microsoft.com/office/officeart/2005/8/layout/hierarchy3"/>
    <dgm:cxn modelId="{3579E71C-B6ED-4C42-93B4-4115FF0AEA16}" type="presOf" srcId="{4960D70E-275A-446C-8172-829DC6DDA83F}" destId="{C619552D-E5AC-405D-B271-FAAEA1657FA8}" srcOrd="1" destOrd="0" presId="urn:microsoft.com/office/officeart/2005/8/layout/hierarchy3"/>
    <dgm:cxn modelId="{190894DF-71A6-41C7-A0EB-F3C5C4262DEA}" type="presOf" srcId="{4C6BE6E2-C01C-4E74-BE8C-E60EF01B2A2E}" destId="{39FF435A-A039-4A0E-BDE4-B50A5F96B71A}" srcOrd="0" destOrd="0" presId="urn:microsoft.com/office/officeart/2005/8/layout/hierarchy3"/>
    <dgm:cxn modelId="{07D1FE2F-05A7-4703-8736-1E0F6E61C0F5}" type="presOf" srcId="{57E2DEAC-8C58-4F61-AEDF-73EBF788B3D2}" destId="{8AF8A807-B0F8-4E5F-BF54-7E7F0C460E0D}" srcOrd="0" destOrd="0" presId="urn:microsoft.com/office/officeart/2005/8/layout/hierarchy3"/>
    <dgm:cxn modelId="{CC2B48A3-2D0B-44BD-936B-48819F0EF213}" type="presOf" srcId="{7A0A25F2-73B5-412D-A218-2DB3F29A6EC8}" destId="{8B80A4F7-7011-440D-8565-1BF068E9499A}" srcOrd="0" destOrd="0" presId="urn:microsoft.com/office/officeart/2005/8/layout/hierarchy3"/>
    <dgm:cxn modelId="{D0EB871D-EB4E-44B1-A64F-C69F037DBDF9}" type="presOf" srcId="{C6A49F2A-A0FB-46AA-A693-79F7B1228894}" destId="{FE9F32E4-4E81-4E09-BAC2-675860D7BF68}" srcOrd="0" destOrd="0" presId="urn:microsoft.com/office/officeart/2005/8/layout/hierarchy3"/>
    <dgm:cxn modelId="{A776EE7C-A569-4F40-8537-27F44ED2A419}" srcId="{4960D70E-275A-446C-8172-829DC6DDA83F}" destId="{C6A49F2A-A0FB-46AA-A693-79F7B1228894}" srcOrd="1" destOrd="0" parTransId="{7A0A25F2-73B5-412D-A218-2DB3F29A6EC8}" sibTransId="{CA63998C-B13D-496E-AE60-0D6977DEBBFC}"/>
    <dgm:cxn modelId="{CDB35308-7F85-424D-91A1-D7CF070B865A}" type="presOf" srcId="{4960D70E-275A-446C-8172-829DC6DDA83F}" destId="{AED4FE5F-D2E3-4A9C-890E-74BC926B0613}" srcOrd="0" destOrd="0" presId="urn:microsoft.com/office/officeart/2005/8/layout/hierarchy3"/>
    <dgm:cxn modelId="{1D99CBC0-F44B-4E09-8C1D-643395A4B5A9}" srcId="{57E2DEAC-8C58-4F61-AEDF-73EBF788B3D2}" destId="{4960D70E-275A-446C-8172-829DC6DDA83F}" srcOrd="0" destOrd="0" parTransId="{3E3208B1-6888-4DBE-9D47-7CFA4CCAF6F4}" sibTransId="{27F6554A-898B-48C7-B2F5-FCEBB541D1BF}"/>
    <dgm:cxn modelId="{946284AE-B984-4271-BDE1-4739240CFA78}" type="presParOf" srcId="{8AF8A807-B0F8-4E5F-BF54-7E7F0C460E0D}" destId="{965F2277-7DBC-44AD-800A-B0B6E8A7FDF2}" srcOrd="0" destOrd="0" presId="urn:microsoft.com/office/officeart/2005/8/layout/hierarchy3"/>
    <dgm:cxn modelId="{A72FE7D4-1797-44B2-8AB1-DDEC4CCDFBB4}" type="presParOf" srcId="{965F2277-7DBC-44AD-800A-B0B6E8A7FDF2}" destId="{25A39E52-DD99-4C3F-9BEF-4D4F8ADBC537}" srcOrd="0" destOrd="0" presId="urn:microsoft.com/office/officeart/2005/8/layout/hierarchy3"/>
    <dgm:cxn modelId="{8F52E20C-FF5C-4CAC-BE77-A55538D2738F}" type="presParOf" srcId="{25A39E52-DD99-4C3F-9BEF-4D4F8ADBC537}" destId="{AED4FE5F-D2E3-4A9C-890E-74BC926B0613}" srcOrd="0" destOrd="0" presId="urn:microsoft.com/office/officeart/2005/8/layout/hierarchy3"/>
    <dgm:cxn modelId="{466C8E8D-DA94-448C-9B3F-C705F767FFF8}" type="presParOf" srcId="{25A39E52-DD99-4C3F-9BEF-4D4F8ADBC537}" destId="{C619552D-E5AC-405D-B271-FAAEA1657FA8}" srcOrd="1" destOrd="0" presId="urn:microsoft.com/office/officeart/2005/8/layout/hierarchy3"/>
    <dgm:cxn modelId="{C4964735-9D56-4977-8244-1BFF001D14CC}" type="presParOf" srcId="{965F2277-7DBC-44AD-800A-B0B6E8A7FDF2}" destId="{92110E51-D039-414E-81D2-32E7AB093E7B}" srcOrd="1" destOrd="0" presId="urn:microsoft.com/office/officeart/2005/8/layout/hierarchy3"/>
    <dgm:cxn modelId="{E1D75B70-6DFD-4F4E-BFD4-1C88792E2036}" type="presParOf" srcId="{92110E51-D039-414E-81D2-32E7AB093E7B}" destId="{D05C7906-5C4A-421F-99CB-118FB0224F62}" srcOrd="0" destOrd="0" presId="urn:microsoft.com/office/officeart/2005/8/layout/hierarchy3"/>
    <dgm:cxn modelId="{41168D58-F314-4E08-B333-FAA9F7086E49}" type="presParOf" srcId="{92110E51-D039-414E-81D2-32E7AB093E7B}" destId="{39FF435A-A039-4A0E-BDE4-B50A5F96B71A}" srcOrd="1" destOrd="0" presId="urn:microsoft.com/office/officeart/2005/8/layout/hierarchy3"/>
    <dgm:cxn modelId="{33F3C7C9-86DE-4EC7-AE84-29A3833AA690}" type="presParOf" srcId="{92110E51-D039-414E-81D2-32E7AB093E7B}" destId="{8B80A4F7-7011-440D-8565-1BF068E9499A}" srcOrd="2" destOrd="0" presId="urn:microsoft.com/office/officeart/2005/8/layout/hierarchy3"/>
    <dgm:cxn modelId="{2B57FE47-BCE4-40F5-9A4E-E22F1A1FE2FB}" type="presParOf" srcId="{92110E51-D039-414E-81D2-32E7AB093E7B}" destId="{FE9F32E4-4E81-4E09-BAC2-675860D7BF68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92254D-D481-4705-8856-8ADEE81E8EE7}">
      <dsp:nvSpPr>
        <dsp:cNvPr id="0" name=""/>
        <dsp:cNvSpPr/>
      </dsp:nvSpPr>
      <dsp:spPr>
        <a:xfrm>
          <a:off x="0" y="17"/>
          <a:ext cx="5184576" cy="518457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BD5F55A-E780-4FF9-94FC-73EE9D4115BA}">
      <dsp:nvSpPr>
        <dsp:cNvPr id="0" name=""/>
        <dsp:cNvSpPr/>
      </dsp:nvSpPr>
      <dsp:spPr>
        <a:xfrm>
          <a:off x="2592288" y="108012"/>
          <a:ext cx="6048672" cy="518457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/>
            <a:t>Прогноз социально-экономического развития </a:t>
          </a:r>
          <a:r>
            <a:rPr lang="ru-RU" sz="1400" b="1" kern="1200" dirty="0" err="1" smtClean="0"/>
            <a:t>Долотинского</a:t>
          </a:r>
          <a:r>
            <a:rPr lang="ru-RU" sz="1400" b="1" kern="1200" dirty="0" smtClean="0"/>
            <a:t> сельского поселения на 2017-2019 годы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i="1" kern="1200" dirty="0" smtClean="0"/>
            <a:t>(Постановление Администрации </a:t>
          </a:r>
          <a:r>
            <a:rPr lang="ru-RU" sz="1100" b="1" i="1" kern="1200" dirty="0" err="1" smtClean="0"/>
            <a:t>Долотинского</a:t>
          </a:r>
          <a:r>
            <a:rPr lang="ru-RU" sz="1100" b="1" i="1" kern="1200" dirty="0" smtClean="0"/>
            <a:t> сельского поселения от 13 мая 2016 года № 104)</a:t>
          </a:r>
          <a:endParaRPr lang="ru-RU" sz="1100" b="1" i="1" kern="1200" dirty="0"/>
        </a:p>
      </dsp:txBody>
      <dsp:txXfrm>
        <a:off x="2592288" y="108012"/>
        <a:ext cx="6048672" cy="1555376"/>
      </dsp:txXfrm>
    </dsp:sp>
    <dsp:sp modelId="{91F72774-1B66-405F-A5FB-6860A0B2D8DC}">
      <dsp:nvSpPr>
        <dsp:cNvPr id="0" name=""/>
        <dsp:cNvSpPr/>
      </dsp:nvSpPr>
      <dsp:spPr>
        <a:xfrm>
          <a:off x="907302" y="1663388"/>
          <a:ext cx="3369971" cy="336997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8797671"/>
                <a:satOff val="-20044"/>
                <a:lumOff val="8040"/>
                <a:alphaOff val="0"/>
                <a:shade val="47500"/>
                <a:satMod val="137000"/>
              </a:schemeClr>
            </a:gs>
            <a:gs pos="55000">
              <a:schemeClr val="accent3">
                <a:hueOff val="8797671"/>
                <a:satOff val="-20044"/>
                <a:lumOff val="8040"/>
                <a:alphaOff val="0"/>
                <a:shade val="69000"/>
                <a:satMod val="137000"/>
              </a:schemeClr>
            </a:gs>
            <a:gs pos="100000">
              <a:schemeClr val="accent3">
                <a:hueOff val="8797671"/>
                <a:satOff val="-20044"/>
                <a:lumOff val="804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9F57EE0-4222-4624-BC99-846635FF62B3}">
      <dsp:nvSpPr>
        <dsp:cNvPr id="0" name=""/>
        <dsp:cNvSpPr/>
      </dsp:nvSpPr>
      <dsp:spPr>
        <a:xfrm>
          <a:off x="2592288" y="1663388"/>
          <a:ext cx="6048672" cy="33699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8797671"/>
              <a:satOff val="-20044"/>
              <a:lumOff val="804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kern="1200" dirty="0" smtClean="0"/>
            <a:t>Основные направления бюджетной политики и основные направления налоговой политики </a:t>
          </a:r>
          <a:r>
            <a:rPr lang="ru-RU" sz="1700" b="1" kern="1200" dirty="0" err="1" smtClean="0"/>
            <a:t>Долотинского</a:t>
          </a:r>
          <a:r>
            <a:rPr lang="ru-RU" sz="1700" b="1" kern="1200" dirty="0" smtClean="0"/>
            <a:t> сельского поселения на 2017 – 2019 годы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b="1" i="1" kern="1200" dirty="0" smtClean="0"/>
            <a:t>(Постановление Администрации </a:t>
          </a:r>
          <a:r>
            <a:rPr lang="ru-RU" sz="1700" b="1" i="1" kern="1200" dirty="0" err="1" smtClean="0"/>
            <a:t>Долотинского</a:t>
          </a:r>
          <a:r>
            <a:rPr lang="ru-RU" sz="1700" b="1" i="1" kern="1200" dirty="0" smtClean="0"/>
            <a:t> сельского поселения от 24 ноября 2016 года № 24)</a:t>
          </a:r>
          <a:endParaRPr lang="ru-RU" sz="1700" kern="1200" dirty="0"/>
        </a:p>
      </dsp:txBody>
      <dsp:txXfrm>
        <a:off x="2592288" y="1663388"/>
        <a:ext cx="6048672" cy="1555370"/>
      </dsp:txXfrm>
    </dsp:sp>
    <dsp:sp modelId="{A983AD95-6CF8-4E53-A3B9-09204CCD2EDC}">
      <dsp:nvSpPr>
        <dsp:cNvPr id="0" name=""/>
        <dsp:cNvSpPr/>
      </dsp:nvSpPr>
      <dsp:spPr>
        <a:xfrm>
          <a:off x="1814602" y="3218759"/>
          <a:ext cx="1555371" cy="155537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17595342"/>
                <a:satOff val="-40088"/>
                <a:lumOff val="16080"/>
                <a:alphaOff val="0"/>
                <a:shade val="47500"/>
                <a:satMod val="137000"/>
              </a:schemeClr>
            </a:gs>
            <a:gs pos="55000">
              <a:schemeClr val="accent3">
                <a:hueOff val="17595342"/>
                <a:satOff val="-40088"/>
                <a:lumOff val="16080"/>
                <a:alphaOff val="0"/>
                <a:shade val="69000"/>
                <a:satMod val="137000"/>
              </a:schemeClr>
            </a:gs>
            <a:gs pos="100000">
              <a:schemeClr val="accent3">
                <a:hueOff val="17595342"/>
                <a:satOff val="-40088"/>
                <a:lumOff val="1608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549577-C345-4E0C-BBC2-CE1F5CB65C45}">
      <dsp:nvSpPr>
        <dsp:cNvPr id="0" name=""/>
        <dsp:cNvSpPr/>
      </dsp:nvSpPr>
      <dsp:spPr>
        <a:xfrm>
          <a:off x="2592288" y="3218759"/>
          <a:ext cx="6048672" cy="155537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17595342"/>
              <a:satOff val="-40088"/>
              <a:lumOff val="1608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35400" h="163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Муниципальные программы </a:t>
          </a:r>
          <a:r>
            <a:rPr lang="ru-RU" sz="1600" b="1" kern="1200" dirty="0" err="1" smtClean="0"/>
            <a:t>Долотинского</a:t>
          </a:r>
          <a:r>
            <a:rPr lang="ru-RU" sz="1600" b="1" kern="1200" dirty="0" smtClean="0"/>
            <a:t> сельского поселения</a:t>
          </a:r>
          <a:endParaRPr lang="ru-RU" sz="1600" b="1" kern="1200" dirty="0"/>
        </a:p>
      </dsp:txBody>
      <dsp:txXfrm>
        <a:off x="2592288" y="3218759"/>
        <a:ext cx="6048672" cy="15553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2A89E4-25F3-47E4-9C71-CE326661AE57}">
      <dsp:nvSpPr>
        <dsp:cNvPr id="0" name=""/>
        <dsp:cNvSpPr/>
      </dsp:nvSpPr>
      <dsp:spPr>
        <a:xfrm>
          <a:off x="-5780665" y="-884761"/>
          <a:ext cx="6882090" cy="6882090"/>
        </a:xfrm>
        <a:prstGeom prst="blockArc">
          <a:avLst>
            <a:gd name="adj1" fmla="val 18900000"/>
            <a:gd name="adj2" fmla="val 2700000"/>
            <a:gd name="adj3" fmla="val 314"/>
          </a:avLst>
        </a:prstGeom>
        <a:noFill/>
        <a:ln w="48000" cap="flat" cmpd="thickThin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1F6290-B4F4-4E71-A899-80785775DB75}">
      <dsp:nvSpPr>
        <dsp:cNvPr id="0" name=""/>
        <dsp:cNvSpPr/>
      </dsp:nvSpPr>
      <dsp:spPr>
        <a:xfrm>
          <a:off x="576525" y="393054"/>
          <a:ext cx="7344614" cy="786517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2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4298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dirty="0" smtClean="0"/>
            <a:t>повышения бюджетной обеспеченности, мобилизации дополнительных источников доходов</a:t>
          </a:r>
          <a:endParaRPr lang="ru-RU" sz="1500" kern="1200" dirty="0"/>
        </a:p>
      </dsp:txBody>
      <dsp:txXfrm>
        <a:off x="576525" y="393054"/>
        <a:ext cx="7344614" cy="786517"/>
      </dsp:txXfrm>
    </dsp:sp>
    <dsp:sp modelId="{E4E9CE52-5B28-4FC8-B6CE-1479868CD225}">
      <dsp:nvSpPr>
        <dsp:cNvPr id="0" name=""/>
        <dsp:cNvSpPr/>
      </dsp:nvSpPr>
      <dsp:spPr>
        <a:xfrm>
          <a:off x="84952" y="294739"/>
          <a:ext cx="983146" cy="9831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35B1B27-C091-4646-BE84-73C4490FC2F1}">
      <dsp:nvSpPr>
        <dsp:cNvPr id="0" name=""/>
        <dsp:cNvSpPr/>
      </dsp:nvSpPr>
      <dsp:spPr>
        <a:xfrm>
          <a:off x="1027454" y="1573034"/>
          <a:ext cx="6893686" cy="786517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3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4298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обеспечения сбалансированности</a:t>
          </a:r>
          <a:endParaRPr lang="ru-RU" sz="1500" kern="1200" dirty="0"/>
        </a:p>
      </dsp:txBody>
      <dsp:txXfrm>
        <a:off x="1027454" y="1573034"/>
        <a:ext cx="6893686" cy="786517"/>
      </dsp:txXfrm>
    </dsp:sp>
    <dsp:sp modelId="{860402C1-CADE-4D04-A6D1-D310123B1900}">
      <dsp:nvSpPr>
        <dsp:cNvPr id="0" name=""/>
        <dsp:cNvSpPr/>
      </dsp:nvSpPr>
      <dsp:spPr>
        <a:xfrm>
          <a:off x="535881" y="1474719"/>
          <a:ext cx="983146" cy="9831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B764404-3784-4573-A161-84FD4A2F90B5}">
      <dsp:nvSpPr>
        <dsp:cNvPr id="0" name=""/>
        <dsp:cNvSpPr/>
      </dsp:nvSpPr>
      <dsp:spPr>
        <a:xfrm>
          <a:off x="1027454" y="2753015"/>
          <a:ext cx="6893686" cy="786517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4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4298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своевременного исполнения расходных обязательств, недопущения возникновения просроченной кредиторской задолженности</a:t>
          </a:r>
          <a:endParaRPr lang="ru-RU" sz="1500" kern="1200" dirty="0"/>
        </a:p>
      </dsp:txBody>
      <dsp:txXfrm>
        <a:off x="1027454" y="2753015"/>
        <a:ext cx="6893686" cy="786517"/>
      </dsp:txXfrm>
    </dsp:sp>
    <dsp:sp modelId="{7C4AC509-0C75-41D0-A3A3-EC2DC817E1B4}">
      <dsp:nvSpPr>
        <dsp:cNvPr id="0" name=""/>
        <dsp:cNvSpPr/>
      </dsp:nvSpPr>
      <dsp:spPr>
        <a:xfrm>
          <a:off x="535881" y="2654700"/>
          <a:ext cx="983146" cy="9831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DC1561D-1907-45F5-8E1F-F7B8B472F1D8}">
      <dsp:nvSpPr>
        <dsp:cNvPr id="0" name=""/>
        <dsp:cNvSpPr/>
      </dsp:nvSpPr>
      <dsp:spPr>
        <a:xfrm>
          <a:off x="576525" y="3932995"/>
          <a:ext cx="7344614" cy="786517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47500"/>
                <a:satMod val="137000"/>
              </a:schemeClr>
            </a:gs>
            <a:gs pos="55000">
              <a:schemeClr val="accent5">
                <a:hueOff val="0"/>
                <a:satOff val="0"/>
                <a:lumOff val="0"/>
                <a:alphaOff val="0"/>
                <a:shade val="69000"/>
                <a:satMod val="137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satMod val="137000"/>
              </a:schemeClr>
            </a:gs>
          </a:gsLst>
          <a:lin ang="16200000" scaled="0"/>
        </a:gradFill>
        <a:ln>
          <a:noFill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24298" tIns="38100" rIns="38100" bIns="3810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500" kern="1200" smtClean="0"/>
            <a:t>повышения качества управления муниципальными финансами и эффективности бюджетных расходов</a:t>
          </a:r>
          <a:endParaRPr lang="ru-RU" sz="1500" kern="1200" dirty="0"/>
        </a:p>
      </dsp:txBody>
      <dsp:txXfrm>
        <a:off x="576525" y="3932995"/>
        <a:ext cx="7344614" cy="786517"/>
      </dsp:txXfrm>
    </dsp:sp>
    <dsp:sp modelId="{960CC2C6-6804-4D42-B59B-46D3B44065D4}">
      <dsp:nvSpPr>
        <dsp:cNvPr id="0" name=""/>
        <dsp:cNvSpPr/>
      </dsp:nvSpPr>
      <dsp:spPr>
        <a:xfrm>
          <a:off x="84952" y="3834680"/>
          <a:ext cx="983146" cy="98314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9000" dist="25400" dir="5400000" rotWithShape="0">
            <a:srgbClr val="000000">
              <a:alpha val="38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152400" extrusionH="63500" prstMaterial="dkEdge">
          <a:bevelT w="120800" h="190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D4FE5F-D2E3-4A9C-890E-74BC926B0613}">
      <dsp:nvSpPr>
        <dsp:cNvPr id="0" name=""/>
        <dsp:cNvSpPr/>
      </dsp:nvSpPr>
      <dsp:spPr>
        <a:xfrm>
          <a:off x="1123397" y="648890"/>
          <a:ext cx="3609560" cy="1920417"/>
        </a:xfrm>
        <a:prstGeom prst="horizontalScroll">
          <a:avLst/>
        </a:prstGeom>
        <a:solidFill>
          <a:srgbClr val="0000CC"/>
        </a:solidFill>
        <a:ln w="48500" cap="flat" cmpd="thickThin" algn="ctr">
          <a:solidFill>
            <a:schemeClr val="accent6">
              <a:lumMod val="60000"/>
              <a:lumOff val="40000"/>
            </a:schemeClr>
          </a:solidFill>
          <a:prstDash val="solid"/>
        </a:ln>
        <a:effectLst>
          <a:outerShdw blurRad="45000" dist="25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rgbClr val="FF00FF"/>
              </a:solidFill>
            </a:rPr>
            <a:t>Приоритизация расходов бюджета поселения</a:t>
          </a:r>
          <a:endParaRPr lang="ru-RU" sz="2800" kern="1200" dirty="0">
            <a:solidFill>
              <a:srgbClr val="FF00FF"/>
            </a:solidFill>
          </a:endParaRPr>
        </a:p>
      </dsp:txBody>
      <dsp:txXfrm>
        <a:off x="1363449" y="888942"/>
        <a:ext cx="3249482" cy="1440313"/>
      </dsp:txXfrm>
    </dsp:sp>
    <dsp:sp modelId="{D05C7906-5C4A-421F-99CB-118FB0224F62}">
      <dsp:nvSpPr>
        <dsp:cNvPr id="0" name=""/>
        <dsp:cNvSpPr/>
      </dsp:nvSpPr>
      <dsp:spPr>
        <a:xfrm>
          <a:off x="1484353" y="2569308"/>
          <a:ext cx="162349" cy="28812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1262"/>
              </a:lnTo>
              <a:lnTo>
                <a:pt x="162349" y="2881262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FF435A-A039-4A0E-BDE4-B50A5F96B71A}">
      <dsp:nvSpPr>
        <dsp:cNvPr id="0" name=""/>
        <dsp:cNvSpPr/>
      </dsp:nvSpPr>
      <dsp:spPr>
        <a:xfrm>
          <a:off x="1646703" y="4446104"/>
          <a:ext cx="2642157" cy="2008932"/>
        </a:xfrm>
        <a:prstGeom prst="horizontalScroll">
          <a:avLst/>
        </a:prstGeom>
        <a:solidFill>
          <a:schemeClr val="accent4">
            <a:lumMod val="75000"/>
            <a:alpha val="90000"/>
          </a:schemeClr>
        </a:solidFill>
        <a:ln w="48000" cap="flat" cmpd="thickThin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B0F0"/>
              </a:solidFill>
            </a:rPr>
            <a:t>инвестиции в человеческий капитал</a:t>
          </a:r>
          <a:endParaRPr lang="ru-RU" sz="2000" kern="1200" dirty="0">
            <a:solidFill>
              <a:srgbClr val="00B0F0"/>
            </a:solidFill>
          </a:endParaRPr>
        </a:p>
      </dsp:txBody>
      <dsp:txXfrm>
        <a:off x="1897820" y="4697221"/>
        <a:ext cx="2265482" cy="1506699"/>
      </dsp:txXfrm>
    </dsp:sp>
    <dsp:sp modelId="{8B80A4F7-7011-440D-8565-1BF068E9499A}">
      <dsp:nvSpPr>
        <dsp:cNvPr id="0" name=""/>
        <dsp:cNvSpPr/>
      </dsp:nvSpPr>
      <dsp:spPr>
        <a:xfrm>
          <a:off x="1484353" y="2569308"/>
          <a:ext cx="3891767" cy="11994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9460"/>
              </a:lnTo>
              <a:lnTo>
                <a:pt x="3891767" y="1199460"/>
              </a:lnTo>
            </a:path>
          </a:pathLst>
        </a:custGeom>
        <a:noFill/>
        <a:ln w="48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9F32E4-4E81-4E09-BAC2-675860D7BF68}">
      <dsp:nvSpPr>
        <dsp:cNvPr id="0" name=""/>
        <dsp:cNvSpPr/>
      </dsp:nvSpPr>
      <dsp:spPr>
        <a:xfrm>
          <a:off x="5376120" y="2683114"/>
          <a:ext cx="2976186" cy="2171309"/>
        </a:xfrm>
        <a:prstGeom prst="horizontalScroll">
          <a:avLst/>
        </a:prstGeom>
        <a:solidFill>
          <a:srgbClr val="FF00FF">
            <a:alpha val="90000"/>
          </a:srgbClr>
        </a:solidFill>
        <a:ln w="48000" cap="flat" cmpd="thickThin" algn="ctr">
          <a:solidFill>
            <a:srgbClr val="00B0F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rgbClr val="0000CC"/>
              </a:solidFill>
            </a:rPr>
            <a:t>предоставление качественных и конкурентных муниципальных услуг на основе целей и задач, определенных указами Президента Российской Федерации</a:t>
          </a:r>
          <a:endParaRPr lang="ru-RU" sz="1400" kern="1200" dirty="0">
            <a:solidFill>
              <a:srgbClr val="0000CC"/>
            </a:solidFill>
          </a:endParaRPr>
        </a:p>
      </dsp:txBody>
      <dsp:txXfrm>
        <a:off x="5647534" y="2954528"/>
        <a:ext cx="2569065" cy="16284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0.685</cdr:x>
      <cdr:y>0.52096</cdr:y>
    </cdr:from>
    <cdr:to>
      <cdr:x>1</cdr:x>
      <cdr:y>1</cdr:y>
    </cdr:to>
    <cdr:pic>
      <cdr:nvPicPr>
        <cdr:cNvPr id="3" name="Рисунок 2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>
          <a:extLst>
            <a:ext uri="{28A0092B-C50C-407E-A947-70E740481C1C}">
              <a14:useLocalDpi xmlns:a14="http://schemas.microsoft.com/office/drawing/2010/main" val="0"/>
            </a:ext>
          </a:extLst>
        </a:blip>
        <a:stretch xmlns:a="http://schemas.openxmlformats.org/drawingml/2006/main">
          <a:fillRect/>
        </a:stretch>
      </cdr:blipFill>
      <cdr:spPr>
        <a:xfrm xmlns:a="http://schemas.openxmlformats.org/drawingml/2006/main">
          <a:off x="6263680" y="3024335"/>
          <a:ext cx="2880320" cy="2780929"/>
        </a:xfrm>
        <a:prstGeom xmlns:a="http://schemas.openxmlformats.org/drawingml/2006/main" prst="rect">
          <a:avLst/>
        </a:prstGeom>
        <a:effectLst xmlns:a="http://schemas.openxmlformats.org/drawingml/2006/main">
          <a:softEdge rad="317500"/>
        </a:effectLst>
      </cdr:spPr>
    </cdr:pic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260648"/>
            <a:ext cx="8424936" cy="382270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algn="ctr"/>
            <a:r>
              <a:rPr lang="ru-RU" b="1" dirty="0" smtClean="0">
                <a:solidFill>
                  <a:srgbClr val="0000CC"/>
                </a:solidFill>
              </a:rPr>
              <a:t>Администрация </a:t>
            </a:r>
            <a:r>
              <a:rPr lang="ru-RU" b="1" dirty="0" err="1" smtClean="0">
                <a:solidFill>
                  <a:srgbClr val="0000CC"/>
                </a:solidFill>
              </a:rPr>
              <a:t>Долотинского</a:t>
            </a:r>
            <a:r>
              <a:rPr lang="ru-RU" b="1" dirty="0" smtClean="0">
                <a:solidFill>
                  <a:srgbClr val="0000CC"/>
                </a:solidFill>
              </a:rPr>
              <a:t> сельского поселения</a:t>
            </a:r>
            <a:endParaRPr lang="ru-RU" b="1" dirty="0">
              <a:solidFill>
                <a:srgbClr val="0000CC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1412776"/>
            <a:ext cx="7250578" cy="4725144"/>
          </a:xfrm>
          <a:ln>
            <a:noFill/>
          </a:ln>
          <a:effectLst/>
          <a:scene3d>
            <a:camera prst="obliqueTopRight"/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>
            <a:normAutofit fontScale="90000"/>
          </a:bodyPr>
          <a:lstStyle/>
          <a:p>
            <a:pPr algn="ctr"/>
            <a:r>
              <a:rPr lang="ru-RU" sz="3100" b="1" i="1" dirty="0" smtClean="0">
                <a:solidFill>
                  <a:srgbClr val="A81B04"/>
                </a:solidFill>
              </a:rPr>
              <a:t>БЮДЖЕТ </a:t>
            </a:r>
            <a:br>
              <a:rPr lang="ru-RU" sz="3100" b="1" i="1" dirty="0" smtClean="0">
                <a:solidFill>
                  <a:srgbClr val="A81B04"/>
                </a:solidFill>
              </a:rPr>
            </a:br>
            <a:r>
              <a:rPr lang="ru-RU" sz="3100" i="1" dirty="0" smtClean="0">
                <a:solidFill>
                  <a:srgbClr val="A81B04"/>
                </a:solidFill>
              </a:rPr>
              <a:t>ДОЛОТИНСКОГО</a:t>
            </a:r>
            <a:r>
              <a:rPr lang="ru-RU" sz="3100" b="1" i="1" dirty="0" smtClean="0">
                <a:solidFill>
                  <a:srgbClr val="A81B04"/>
                </a:solidFill>
              </a:rPr>
              <a:t> СЕЛЬСКОГО ПОСЕЛЕНИЯ КРАСНОСУЛИНСКОГО РАЙОНА </a:t>
            </a:r>
            <a:br>
              <a:rPr lang="ru-RU" sz="3100" b="1" i="1" dirty="0" smtClean="0">
                <a:solidFill>
                  <a:srgbClr val="A81B04"/>
                </a:solidFill>
              </a:rPr>
            </a:br>
            <a:r>
              <a:rPr lang="ru-RU" sz="3100" b="1" i="1" dirty="0" smtClean="0">
                <a:solidFill>
                  <a:srgbClr val="A81B04"/>
                </a:solidFill>
              </a:rPr>
              <a:t>НА 2017 ГОД </a:t>
            </a:r>
            <a:br>
              <a:rPr lang="ru-RU" sz="3100" b="1" i="1" dirty="0" smtClean="0">
                <a:solidFill>
                  <a:srgbClr val="A81B04"/>
                </a:solidFill>
              </a:rPr>
            </a:br>
            <a:r>
              <a:rPr lang="ru-RU" sz="3100" b="1" i="1" dirty="0" smtClean="0">
                <a:solidFill>
                  <a:srgbClr val="A81B04"/>
                </a:solidFill>
              </a:rPr>
              <a:t>И НА ПЛАНОВЫЙ ПЕРИОД </a:t>
            </a:r>
            <a:br>
              <a:rPr lang="ru-RU" sz="3100" b="1" i="1" dirty="0" smtClean="0">
                <a:solidFill>
                  <a:srgbClr val="A81B04"/>
                </a:solidFill>
              </a:rPr>
            </a:br>
            <a:r>
              <a:rPr lang="ru-RU" sz="3100" b="1" i="1" dirty="0" smtClean="0">
                <a:solidFill>
                  <a:srgbClr val="A81B04"/>
                </a:solidFill>
              </a:rPr>
              <a:t>2018 И 2019 ГОДОВ </a:t>
            </a:r>
            <a:r>
              <a:rPr lang="ru-RU" sz="2000" b="1" i="1" dirty="0" smtClean="0">
                <a:solidFill>
                  <a:srgbClr val="C00000"/>
                </a:solidFill>
              </a:rPr>
              <a:t/>
            </a:r>
            <a:br>
              <a:rPr lang="ru-RU" sz="2000" b="1" i="1" dirty="0" smtClean="0">
                <a:solidFill>
                  <a:srgbClr val="C00000"/>
                </a:solidFill>
              </a:rPr>
            </a:br>
            <a:r>
              <a:rPr lang="ru-RU" sz="2000" b="1" i="1" dirty="0">
                <a:solidFill>
                  <a:srgbClr val="C00000"/>
                </a:solidFill>
              </a:rPr>
              <a:t/>
            </a:r>
            <a:br>
              <a:rPr lang="ru-RU" sz="2000" b="1" i="1" dirty="0">
                <a:solidFill>
                  <a:srgbClr val="C00000"/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>(материалы подготовлены с учетом приказа Минфина России от 22.09.2015 № </a:t>
            </a: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>145н «Об утверждении Методических рекомендаций по представлению бюджетов субъектов Российской Федерации и местных бюджетов и отчетов об их исполнении в доступной для граждан </a:t>
            </a: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>форме»)</a:t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ru-RU" sz="1300" b="1" dirty="0">
                <a:solidFill>
                  <a:schemeClr val="tx2">
                    <a:lumMod val="50000"/>
                  </a:schemeClr>
                </a:solidFill>
              </a:rPr>
            </a:br>
            <a:r>
              <a:rPr lang="ru-RU" sz="1300" b="1" dirty="0">
                <a:solidFill>
                  <a:srgbClr val="7030A0"/>
                </a:solidFill>
              </a:rPr>
              <a:t/>
            </a:r>
            <a:br>
              <a:rPr lang="ru-RU" sz="1300" b="1" dirty="0">
                <a:solidFill>
                  <a:srgbClr val="7030A0"/>
                </a:solidFill>
              </a:rPr>
            </a:br>
            <a:r>
              <a:rPr lang="ru-RU" sz="1100" b="1" dirty="0" smtClean="0">
                <a:solidFill>
                  <a:srgbClr val="C00000"/>
                </a:solidFill>
              </a:rPr>
              <a:t/>
            </a:r>
            <a:br>
              <a:rPr lang="ru-RU" sz="1100" b="1" dirty="0" smtClean="0">
                <a:solidFill>
                  <a:srgbClr val="C00000"/>
                </a:solidFill>
              </a:rPr>
            </a:br>
            <a:r>
              <a:rPr lang="ru-RU" sz="2000" b="1" i="1" dirty="0">
                <a:solidFill>
                  <a:srgbClr val="C00000"/>
                </a:solidFill>
              </a:rPr>
              <a:t/>
            </a:r>
            <a:br>
              <a:rPr lang="ru-RU" sz="2000" b="1" i="1" dirty="0">
                <a:solidFill>
                  <a:srgbClr val="C00000"/>
                </a:solidFill>
              </a:rPr>
            </a:br>
            <a:endParaRPr lang="ru-RU" sz="2000" b="1" i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1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1008112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4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Структура налоговых и неналоговых доходов бюджета поселения в 201</a:t>
            </a:r>
            <a:r>
              <a:rPr lang="en-US" sz="24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7</a:t>
            </a:r>
            <a:r>
              <a:rPr lang="ru-RU" sz="2400" cap="none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году</a:t>
            </a:r>
            <a:endParaRPr lang="ru-RU" sz="2400" cap="none" dirty="0">
              <a:ln w="10160">
                <a:solidFill>
                  <a:schemeClr val="accent1"/>
                </a:solidFill>
                <a:prstDash val="solid"/>
              </a:ln>
              <a:solidFill>
                <a:srgbClr val="C00000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46218015"/>
              </p:ext>
            </p:extLst>
          </p:nvPr>
        </p:nvGraphicFramePr>
        <p:xfrm>
          <a:off x="179512" y="1052736"/>
          <a:ext cx="8812088" cy="54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2279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052736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000" b="1" i="1" dirty="0">
                <a:solidFill>
                  <a:srgbClr val="0033CC"/>
                </a:solidFill>
                <a:effectLst/>
              </a:rPr>
              <a:t>Динамика поступлений налога на доходы физических лиц </a:t>
            </a:r>
            <a:r>
              <a:rPr lang="ru-RU" sz="2000" b="1" i="1" dirty="0" smtClean="0">
                <a:solidFill>
                  <a:srgbClr val="0033CC"/>
                </a:solidFill>
                <a:effectLst/>
              </a:rPr>
              <a:t>в </a:t>
            </a:r>
            <a:r>
              <a:rPr lang="ru-RU" sz="2000" b="1" i="1" dirty="0">
                <a:solidFill>
                  <a:srgbClr val="0033CC"/>
                </a:solidFill>
                <a:effectLst/>
              </a:rPr>
              <a:t>бюджет поселения</a:t>
            </a:r>
            <a:endParaRPr lang="ru-RU" sz="2000" i="1" dirty="0">
              <a:solidFill>
                <a:srgbClr val="0033CC"/>
              </a:solidFill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156524294"/>
              </p:ext>
            </p:extLst>
          </p:nvPr>
        </p:nvGraphicFramePr>
        <p:xfrm>
          <a:off x="0" y="908720"/>
          <a:ext cx="9144000" cy="51714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738694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4624"/>
            <a:ext cx="8686800" cy="504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5">
                    <a:lumMod val="50000"/>
                  </a:schemeClr>
                </a:solidFill>
              </a:rPr>
              <a:t>Безвозмездные поступления</a:t>
            </a:r>
            <a:endParaRPr lang="ru-RU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04800" y="1052736"/>
            <a:ext cx="8686800" cy="5027389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r">
              <a:buNone/>
            </a:pPr>
            <a:endParaRPr lang="ru-RU" sz="1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0" indent="0" algn="r">
              <a:buNone/>
            </a:pPr>
            <a:r>
              <a:rPr lang="ru-RU" sz="1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тыс. рублей</a:t>
            </a:r>
          </a:p>
          <a:p>
            <a:pPr marL="0" indent="0" algn="ctr">
              <a:buNone/>
            </a:pPr>
            <a:endParaRPr lang="ru-RU" sz="1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8624552"/>
              </p:ext>
            </p:extLst>
          </p:nvPr>
        </p:nvGraphicFramePr>
        <p:xfrm>
          <a:off x="899592" y="1844824"/>
          <a:ext cx="7560840" cy="3320752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3168352"/>
                <a:gridCol w="1152128"/>
                <a:gridCol w="1080120"/>
                <a:gridCol w="1080120"/>
                <a:gridCol w="1080120"/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Наименование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2016 год </a:t>
                      </a:r>
                    </a:p>
                    <a:p>
                      <a:pPr algn="ctr"/>
                      <a:r>
                        <a:rPr lang="ru-RU" sz="1000" dirty="0" smtClean="0"/>
                        <a:t>(первоначально утвержденный)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2017 год</a:t>
                      </a:r>
                    </a:p>
                    <a:p>
                      <a:pPr algn="ctr"/>
                      <a:r>
                        <a:rPr lang="ru-RU" sz="1000" dirty="0" smtClean="0"/>
                        <a:t>(утвержденный бюджет)</a:t>
                      </a:r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2018 год</a:t>
                      </a:r>
                    </a:p>
                    <a:p>
                      <a:pPr algn="ctr"/>
                      <a:r>
                        <a:rPr lang="ru-RU" sz="1000" dirty="0" smtClean="0"/>
                        <a:t>(утвержденный бюджет)</a:t>
                      </a:r>
                    </a:p>
                    <a:p>
                      <a:pPr algn="ctr"/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dirty="0" smtClean="0"/>
                        <a:t>2019 год</a:t>
                      </a:r>
                    </a:p>
                    <a:p>
                      <a:pPr algn="ctr"/>
                      <a:r>
                        <a:rPr lang="ru-RU" sz="1000" dirty="0" smtClean="0"/>
                        <a:t>(утвержденный бюджет)</a:t>
                      </a:r>
                    </a:p>
                    <a:p>
                      <a:pPr algn="ctr"/>
                      <a:endParaRPr lang="ru-RU" sz="1000" dirty="0" smtClean="0"/>
                    </a:p>
                    <a:p>
                      <a:pPr algn="ctr"/>
                      <a:endParaRPr lang="ru-RU" sz="1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9080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Безвозмездные </a:t>
                      </a:r>
                      <a:r>
                        <a:rPr kumimoji="0" lang="ru-RU" sz="1200" kern="1200" dirty="0">
                          <a:effectLst/>
                        </a:rPr>
                        <a:t>поступления, всего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833,8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379,5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effectLst/>
                        </a:rPr>
                        <a:t>1 703,2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effectLst/>
                        </a:rPr>
                        <a:t>1 528,2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60040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>
                          <a:effectLst/>
                        </a:rPr>
                        <a:t>Дотации на выравнивание бюджетной обеспеченности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ru-RU" sz="12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996,8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2027,0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effectLst/>
                        </a:rPr>
                        <a:t>1 529,7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effectLst/>
                        </a:rPr>
                        <a:t>1</a:t>
                      </a:r>
                      <a:r>
                        <a:rPr kumimoji="0" lang="ru-RU" sz="1200" kern="1200" baseline="0" dirty="0" smtClean="0">
                          <a:effectLst/>
                        </a:rPr>
                        <a:t> 354,7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714360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>
                          <a:effectLst/>
                        </a:rPr>
                        <a:t>Субвенции бюджетам поселений на  осуществление первичного воинского учета на территориях, где отсутствуют военные комиссариаты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174,8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173,3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effectLst/>
                        </a:rPr>
                        <a:t>173,3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effectLst/>
                        </a:rPr>
                        <a:t>173,3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648072">
                <a:tc>
                  <a:txBody>
                    <a:bodyPr/>
                    <a:lstStyle/>
                    <a:p>
                      <a:pPr marL="0" algn="l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200" kern="1200" dirty="0">
                          <a:effectLst/>
                        </a:rPr>
                        <a:t>Субвенции бюджетам  поселений на выполнение передаваемых полномочий субъектов Российской Федерации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effectLst/>
                        </a:rPr>
                        <a:t>0,2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effectLst/>
                        </a:rPr>
                        <a:t>0,2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3428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Иные межбюджетные трансферты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r>
                        <a:rPr lang="ru-RU" sz="14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662,0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9179,0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effectLst/>
                        </a:rPr>
                        <a:t>-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kern="1200" dirty="0" smtClean="0">
                          <a:effectLst/>
                        </a:rPr>
                        <a:t>-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5138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864096"/>
          </a:xfrm>
          <a:scene3d>
            <a:camera prst="obliqueTopRight"/>
            <a:lightRig rig="threePt" dir="t"/>
          </a:scene3d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solidFill>
                  <a:srgbClr val="05080F"/>
                </a:solidFill>
                <a:latin typeface="Georgia" panose="02040502050405020303" pitchFamily="18" charset="0"/>
              </a:rPr>
              <a:t>Расходы бюджета поселения </a:t>
            </a:r>
            <a:br>
              <a:rPr lang="ru-RU" sz="2800" dirty="0" smtClean="0">
                <a:solidFill>
                  <a:srgbClr val="05080F"/>
                </a:solidFill>
                <a:latin typeface="Georgia" panose="02040502050405020303" pitchFamily="18" charset="0"/>
              </a:rPr>
            </a:br>
            <a:r>
              <a:rPr lang="ru-RU" sz="2000" dirty="0" smtClean="0">
                <a:solidFill>
                  <a:srgbClr val="05080F"/>
                </a:solidFill>
                <a:latin typeface="Georgia" panose="02040502050405020303" pitchFamily="18" charset="0"/>
              </a:rPr>
              <a:t>в</a:t>
            </a:r>
            <a:r>
              <a:rPr lang="ru-RU" sz="2800" dirty="0" smtClean="0">
                <a:solidFill>
                  <a:srgbClr val="05080F"/>
                </a:solidFill>
                <a:latin typeface="Georgia" panose="02040502050405020303" pitchFamily="18" charset="0"/>
              </a:rPr>
              <a:t> 2017 </a:t>
            </a:r>
            <a:r>
              <a:rPr lang="ru-RU" sz="2000" dirty="0" smtClean="0">
                <a:solidFill>
                  <a:srgbClr val="05080F"/>
                </a:solidFill>
                <a:latin typeface="Georgia" panose="02040502050405020303" pitchFamily="18" charset="0"/>
              </a:rPr>
              <a:t>году</a:t>
            </a:r>
            <a:endParaRPr lang="ru-RU" sz="2000" dirty="0">
              <a:solidFill>
                <a:srgbClr val="05080F"/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10644644"/>
              </p:ext>
            </p:extLst>
          </p:nvPr>
        </p:nvGraphicFramePr>
        <p:xfrm>
          <a:off x="107504" y="1052736"/>
          <a:ext cx="8884096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8916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4624"/>
            <a:ext cx="8686800" cy="504056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8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Расходы бюджета поселения</a:t>
            </a: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777592961"/>
              </p:ext>
            </p:extLst>
          </p:nvPr>
        </p:nvGraphicFramePr>
        <p:xfrm>
          <a:off x="395536" y="548680"/>
          <a:ext cx="8424936" cy="5319700"/>
        </p:xfrm>
        <a:graphic>
          <a:graphicData uri="http://schemas.openxmlformats.org/drawingml/2006/table">
            <a:tbl>
              <a:tblPr firstRow="1" bandRow="1"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tableStyleId>{B301B821-A1FF-4177-AEE7-76D212191A09}</a:tableStyleId>
              </a:tblPr>
              <a:tblGrid>
                <a:gridCol w="1872208"/>
                <a:gridCol w="1224136"/>
                <a:gridCol w="864096"/>
                <a:gridCol w="1008112"/>
                <a:gridCol w="720080"/>
                <a:gridCol w="1008112"/>
                <a:gridCol w="720080"/>
                <a:gridCol w="1008112"/>
              </a:tblGrid>
              <a:tr h="288032"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Расходы по разделам бюджетной классификации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2016 </a:t>
                      </a:r>
                      <a:r>
                        <a:rPr lang="ru-RU" sz="1100" dirty="0">
                          <a:effectLst/>
                        </a:rPr>
                        <a:t>год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 </a:t>
                      </a:r>
                      <a:r>
                        <a:rPr lang="ru-RU" sz="1100" dirty="0" smtClean="0">
                          <a:effectLst/>
                        </a:rPr>
                        <a:t>   2017 год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</a:rPr>
                        <a:t>Изменение к </a:t>
                      </a:r>
                      <a:br>
                        <a:rPr lang="ru-RU" sz="1000" dirty="0" smtClean="0">
                          <a:effectLst/>
                        </a:rPr>
                      </a:br>
                      <a:r>
                        <a:rPr lang="ru-RU" sz="1000" dirty="0" smtClean="0">
                          <a:effectLst/>
                        </a:rPr>
                        <a:t>предыдущему году, %</a:t>
                      </a:r>
                      <a:endParaRPr lang="ru-RU" sz="800" dirty="0" smtClean="0">
                        <a:effectLst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000" kern="1200" dirty="0" smtClean="0">
                        <a:effectLst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effectLst/>
                        </a:rPr>
                        <a:t>2018 год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</a:rPr>
                        <a:t>Изменение к </a:t>
                      </a:r>
                      <a:br>
                        <a:rPr lang="ru-RU" sz="1000" dirty="0" smtClean="0">
                          <a:effectLst/>
                        </a:rPr>
                      </a:br>
                      <a:r>
                        <a:rPr lang="ru-RU" sz="1000" dirty="0" smtClean="0">
                          <a:effectLst/>
                        </a:rPr>
                        <a:t>предыдущему году, %</a:t>
                      </a:r>
                      <a:endParaRPr lang="ru-RU" sz="800" dirty="0" smtClean="0">
                        <a:effectLst/>
                      </a:endParaRP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00" kern="1200" dirty="0" smtClean="0">
                          <a:effectLst/>
                        </a:rPr>
                        <a:t>2019 год</a:t>
                      </a:r>
                      <a:endParaRPr kumimoji="0" lang="ru-RU" sz="1000" b="1" kern="1200" dirty="0">
                        <a:solidFill>
                          <a:schemeClr val="lt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Изменение к </a:t>
                      </a:r>
                      <a:br>
                        <a:rPr lang="ru-RU" sz="1000" dirty="0">
                          <a:effectLst/>
                        </a:rPr>
                      </a:br>
                      <a:r>
                        <a:rPr lang="ru-RU" sz="1000" dirty="0">
                          <a:effectLst/>
                        </a:rPr>
                        <a:t>предыдущему году, %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444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(</a:t>
                      </a:r>
                      <a:r>
                        <a:rPr lang="ru-RU" sz="1100" dirty="0" smtClean="0">
                          <a:effectLst/>
                        </a:rPr>
                        <a:t>первоначально </a:t>
                      </a:r>
                      <a:r>
                        <a:rPr lang="ru-RU" sz="1100" dirty="0">
                          <a:effectLst/>
                        </a:rPr>
                        <a:t>утвержденный</a:t>
                      </a:r>
                      <a:r>
                        <a:rPr lang="ru-RU" sz="1200" dirty="0">
                          <a:effectLst/>
                        </a:rPr>
                        <a:t>)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kumimoji="0" lang="ru-RU" sz="1100" kern="1200" dirty="0" smtClean="0">
                          <a:effectLst/>
                        </a:rPr>
                        <a:t>Утвержденный бюджет</a:t>
                      </a:r>
                      <a:endParaRPr kumimoji="0" lang="ru-RU" sz="11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effectLst/>
                        </a:rPr>
                        <a:t>Утвержденный бюджет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effectLst/>
                        </a:rPr>
                        <a:t>Утвержденный бюджет</a:t>
                      </a:r>
                    </a:p>
                    <a:p>
                      <a:pPr marL="0" indent="0"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6388">
                <a:tc>
                  <a:txBody>
                    <a:bodyPr/>
                    <a:lstStyle/>
                    <a:p>
                      <a:pPr indent="457200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Расходы всего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17</a:t>
                      </a:r>
                      <a:r>
                        <a:rPr lang="ru-RU" sz="1100" baseline="0" dirty="0" smtClean="0">
                          <a:effectLst/>
                        </a:rPr>
                        <a:t> 432,1 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15</a:t>
                      </a:r>
                      <a:r>
                        <a:rPr lang="ru-RU" sz="1100" baseline="0" dirty="0" smtClean="0">
                          <a:effectLst/>
                        </a:rPr>
                        <a:t> 889,3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100" kern="1200" dirty="0" smtClean="0">
                          <a:effectLst/>
                        </a:rPr>
                        <a:t>91,1</a:t>
                      </a:r>
                      <a:endParaRPr kumimoji="0" lang="ru-RU" sz="1100" b="1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5</a:t>
                      </a:r>
                      <a:r>
                        <a:rPr lang="ru-RU" sz="1100" baseline="0" dirty="0" smtClean="0">
                          <a:effectLst/>
                        </a:rPr>
                        <a:t> 298,7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ru-RU" sz="1100" kern="1200" dirty="0" smtClean="0">
                          <a:effectLst/>
                        </a:rPr>
                        <a:t>33,3</a:t>
                      </a:r>
                      <a:endParaRPr kumimoji="0" lang="ru-RU" sz="1100" b="1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5</a:t>
                      </a:r>
                      <a:r>
                        <a:rPr lang="ru-RU" sz="1100" baseline="0" dirty="0" smtClean="0">
                          <a:effectLst/>
                        </a:rPr>
                        <a:t> 204,5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98,2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63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 том числе</a:t>
                      </a:r>
                      <a:r>
                        <a:rPr lang="en-US" sz="1100">
                          <a:effectLst/>
                        </a:rPr>
                        <a:t>: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63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Общегосударственные вопросы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</a:t>
                      </a:r>
                      <a:r>
                        <a:rPr lang="ru-RU" sz="1200" baseline="0" dirty="0" smtClean="0">
                          <a:effectLst/>
                        </a:rPr>
                        <a:t> 139,1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3 945,4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95,3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 </a:t>
                      </a:r>
                      <a:r>
                        <a:rPr lang="ru-RU" sz="1200" dirty="0" smtClean="0">
                          <a:effectLst/>
                        </a:rPr>
                        <a:t>573,3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90,5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</a:t>
                      </a:r>
                      <a:r>
                        <a:rPr lang="ru-RU" sz="1200" baseline="0" dirty="0" smtClean="0">
                          <a:effectLst/>
                        </a:rPr>
                        <a:t> 574,4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63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Национальная оборона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174,8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173,3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99,1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173,3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100,0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173,3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756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Национальная безопасность и правоохранительная деятельность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116,4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34,3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25,0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15,0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150,0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63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Национальная экономика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</a:t>
                      </a:r>
                      <a:r>
                        <a:rPr lang="ru-RU" sz="1200" baseline="0" dirty="0" smtClean="0">
                          <a:effectLst/>
                        </a:rPr>
                        <a:t> 349,3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881,8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65,4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-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63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Жилищно-коммунальное хозяйство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10 003,2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9569,3</a:t>
                      </a:r>
                      <a:endParaRPr lang="ru-RU" sz="1200" dirty="0" smtClean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95,7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348,0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3,6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359,1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103,1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63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Культура, кинематография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1 553,3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946,5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61,0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946,5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100,0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946,5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63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Физическая культура и спорт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100,0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20,0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638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Обслуживание муниципального долга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91,0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238,0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261,5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246,6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200" dirty="0" smtClean="0">
                          <a:effectLst/>
                        </a:rPr>
                        <a:t>103,6</a:t>
                      </a:r>
                      <a:endParaRPr kumimoji="0" lang="ru-RU" sz="1200" kern="1200" dirty="0">
                        <a:solidFill>
                          <a:schemeClr val="dk1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135,2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54,8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0012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2602508762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24921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1080120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1800" b="1" i="1" cap="non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/>
              </a:rPr>
              <a:t>Расходы бюджета поселения, </a:t>
            </a:r>
            <a:r>
              <a:rPr lang="ru-RU" sz="1800" i="1" cap="non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/>
              </a:rPr>
              <a:t/>
            </a:r>
            <a:br>
              <a:rPr lang="ru-RU" sz="1800" i="1" cap="non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/>
              </a:rPr>
            </a:br>
            <a:r>
              <a:rPr lang="ru-RU" sz="1800" b="1" i="1" cap="non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/>
              </a:rPr>
              <a:t>формируемые в рамках муниципальных </a:t>
            </a:r>
            <a:r>
              <a:rPr lang="ru-RU" sz="1800" b="1" i="1" cap="none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/>
              </a:rPr>
              <a:t>программ </a:t>
            </a:r>
            <a:r>
              <a:rPr lang="ru-RU" sz="1800" b="1" i="1" cap="none" dirty="0" err="1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/>
              </a:rPr>
              <a:t>Долотинского</a:t>
            </a:r>
            <a:r>
              <a:rPr lang="ru-RU" sz="1800" b="1" i="1" cap="none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/>
              </a:rPr>
              <a:t> </a:t>
            </a:r>
            <a:r>
              <a:rPr lang="ru-RU" sz="1800" b="1" i="1" cap="none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/>
              </a:rPr>
              <a:t>сельского поселения, и непрограммные расходы 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0" name="Объект 19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9659346"/>
              </p:ext>
            </p:extLst>
          </p:nvPr>
        </p:nvGraphicFramePr>
        <p:xfrm>
          <a:off x="395536" y="1125538"/>
          <a:ext cx="8496944" cy="3311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pSp>
        <p:nvGrpSpPr>
          <p:cNvPr id="6" name="Группа 5"/>
          <p:cNvGrpSpPr/>
          <p:nvPr/>
        </p:nvGrpSpPr>
        <p:grpSpPr>
          <a:xfrm>
            <a:off x="683568" y="5697892"/>
            <a:ext cx="298373" cy="307314"/>
            <a:chOff x="7272806" y="1728184"/>
            <a:chExt cx="1080000" cy="1080005"/>
          </a:xfrm>
          <a:solidFill>
            <a:srgbClr val="FFFF00"/>
          </a:solidFill>
        </p:grpSpPr>
        <p:sp>
          <p:nvSpPr>
            <p:cNvPr id="7" name="Овал 6"/>
            <p:cNvSpPr/>
            <p:nvPr/>
          </p:nvSpPr>
          <p:spPr>
            <a:xfrm>
              <a:off x="7272806" y="1728184"/>
              <a:ext cx="1080000" cy="1080005"/>
            </a:xfrm>
            <a:prstGeom prst="ellipse">
              <a:avLst/>
            </a:prstGeom>
            <a:grpFill/>
            <a:ln>
              <a:solidFill>
                <a:srgbClr val="FFCC99"/>
              </a:solidFill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5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tx1"/>
            </a:fontRef>
          </p:style>
        </p:sp>
        <p:sp>
          <p:nvSpPr>
            <p:cNvPr id="8" name="Овал 4"/>
            <p:cNvSpPr/>
            <p:nvPr/>
          </p:nvSpPr>
          <p:spPr>
            <a:xfrm>
              <a:off x="7430968" y="1886347"/>
              <a:ext cx="763676" cy="763679"/>
            </a:xfrm>
            <a:prstGeom prst="rect">
              <a:avLst/>
            </a:prstGeom>
            <a:grpFill/>
            <a:ln>
              <a:solidFill>
                <a:srgbClr val="FFCC99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kern="1200" dirty="0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708401" y="5271377"/>
            <a:ext cx="288000" cy="288000"/>
            <a:chOff x="7272806" y="1728184"/>
            <a:chExt cx="1080000" cy="1080005"/>
          </a:xfrm>
          <a:solidFill>
            <a:srgbClr val="66FF33"/>
          </a:solidFill>
        </p:grpSpPr>
        <p:sp>
          <p:nvSpPr>
            <p:cNvPr id="10" name="Овал 9"/>
            <p:cNvSpPr/>
            <p:nvPr/>
          </p:nvSpPr>
          <p:spPr>
            <a:xfrm>
              <a:off x="7272806" y="1728184"/>
              <a:ext cx="1080000" cy="1080005"/>
            </a:xfrm>
            <a:prstGeom prst="ellipse">
              <a:avLst/>
            </a:prstGeom>
            <a:grpFill/>
            <a:ln w="19050" cap="flat" cmpd="sng" algn="ctr">
              <a:solidFill>
                <a:srgbClr val="FFFF00"/>
              </a:solidFill>
              <a:prstDash val="solid"/>
            </a:ln>
            <a:effectLst/>
          </p:spPr>
        </p:sp>
        <p:sp>
          <p:nvSpPr>
            <p:cNvPr id="11" name="Овал 4"/>
            <p:cNvSpPr/>
            <p:nvPr/>
          </p:nvSpPr>
          <p:spPr>
            <a:xfrm>
              <a:off x="7430968" y="1886347"/>
              <a:ext cx="763676" cy="763679"/>
            </a:xfrm>
            <a:prstGeom prst="rect">
              <a:avLst/>
            </a:prstGeom>
            <a:grpFill/>
            <a:ln>
              <a:solidFill>
                <a:srgbClr val="FFFF00"/>
              </a:solidFill>
            </a:ln>
            <a:effectLst/>
          </p:spPr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marL="0" marR="0" lvl="0" indent="0" algn="ctr" defTabSz="7112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/>
              </a:endParaRPr>
            </a:p>
          </p:txBody>
        </p:sp>
      </p:grpSp>
      <p:sp>
        <p:nvSpPr>
          <p:cNvPr id="4" name="Прямоугольник 3"/>
          <p:cNvSpPr/>
          <p:nvPr/>
        </p:nvSpPr>
        <p:spPr>
          <a:xfrm>
            <a:off x="1149633" y="5755950"/>
            <a:ext cx="697443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1400" dirty="0">
                <a:solidFill>
                  <a:prstClr val="black"/>
                </a:solidFill>
                <a:latin typeface="Arial"/>
              </a:rPr>
              <a:t>- непрограммные расходы </a:t>
            </a:r>
            <a:r>
              <a:rPr lang="ru-RU" sz="1400" dirty="0" smtClean="0">
                <a:solidFill>
                  <a:prstClr val="black"/>
                </a:solidFill>
                <a:latin typeface="Arial"/>
              </a:rPr>
              <a:t>бюджета </a:t>
            </a:r>
            <a:r>
              <a:rPr lang="ru-RU" sz="1400" dirty="0" err="1" smtClean="0">
                <a:solidFill>
                  <a:prstClr val="black"/>
                </a:solidFill>
                <a:latin typeface="Arial"/>
              </a:rPr>
              <a:t>Долотиннского</a:t>
            </a:r>
            <a:r>
              <a:rPr lang="ru-RU" sz="1400" dirty="0" smtClean="0">
                <a:solidFill>
                  <a:prstClr val="black"/>
                </a:solidFill>
                <a:latin typeface="Arial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Arial"/>
              </a:rPr>
              <a:t>сельского поселения</a:t>
            </a:r>
            <a:endParaRPr lang="ru-RU" sz="14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831126" y="4437110"/>
            <a:ext cx="124110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       2017 </a:t>
            </a:r>
            <a:r>
              <a:rPr lang="ru-RU" sz="1400" dirty="0"/>
              <a:t>год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115616" y="4437112"/>
            <a:ext cx="89325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201</a:t>
            </a:r>
            <a:r>
              <a:rPr lang="en-US" sz="1400" dirty="0" smtClean="0"/>
              <a:t>6</a:t>
            </a:r>
            <a:r>
              <a:rPr lang="ru-RU" sz="1400" dirty="0" smtClean="0"/>
              <a:t> </a:t>
            </a:r>
            <a:r>
              <a:rPr lang="ru-RU" sz="1400" dirty="0"/>
              <a:t>год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4932040" y="4437112"/>
            <a:ext cx="319202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dirty="0" smtClean="0"/>
              <a:t>     2018 год                           2019 год</a:t>
            </a:r>
            <a:endParaRPr lang="ru-RU" sz="1400" dirty="0"/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996401" y="5165495"/>
            <a:ext cx="7031983" cy="53239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864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822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9728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8988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64208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6596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86000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87752" indent="-182880" algn="l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Char char="*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Расходы бюджета поселения, формируемые в рамках муниципальных программ </a:t>
            </a:r>
            <a:r>
              <a:rPr lang="ru-RU" sz="14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Долотинского</a:t>
            </a:r>
            <a:r>
              <a:rPr lang="ru-RU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сельского поселения</a:t>
            </a:r>
            <a:endParaRPr lang="ru-R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545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36004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i="1" dirty="0" smtClean="0">
                <a:solidFill>
                  <a:srgbClr val="9900CC"/>
                </a:solidFill>
                <a:latin typeface="Monotype Corsiva" panose="03010101010201010101" pitchFamily="66" charset="0"/>
              </a:rPr>
              <a:t/>
            </a:r>
            <a:br>
              <a:rPr lang="ru-RU" b="1" i="1" dirty="0" smtClean="0">
                <a:solidFill>
                  <a:srgbClr val="9900CC"/>
                </a:solidFill>
                <a:latin typeface="Monotype Corsiva" panose="03010101010201010101" pitchFamily="66" charset="0"/>
              </a:rPr>
            </a:br>
            <a:r>
              <a:rPr lang="ru-RU" b="1" i="1" dirty="0" smtClean="0">
                <a:solidFill>
                  <a:srgbClr val="9900CC"/>
                </a:solidFill>
                <a:latin typeface="Monotype Corsiva" panose="03010101010201010101" pitchFamily="66" charset="0"/>
              </a:rPr>
              <a:t>Расходы на культуру</a:t>
            </a:r>
            <a:br>
              <a:rPr lang="ru-RU" b="1" i="1" dirty="0" smtClean="0">
                <a:solidFill>
                  <a:srgbClr val="9900CC"/>
                </a:solidFill>
                <a:latin typeface="Monotype Corsiva" panose="03010101010201010101" pitchFamily="66" charset="0"/>
              </a:rPr>
            </a:br>
            <a:r>
              <a:rPr lang="ru-RU" b="1" i="1" dirty="0" smtClean="0">
                <a:solidFill>
                  <a:srgbClr val="0000CC"/>
                </a:solidFill>
                <a:latin typeface="Monotype Corsiva" panose="03010101010201010101" pitchFamily="66" charset="0"/>
              </a:rPr>
              <a:t>                                                                        </a:t>
            </a:r>
            <a:r>
              <a:rPr lang="ru-RU" sz="1600" b="1" i="1" cap="none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00CC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cs typeface="Angsana New" panose="02020603050405020304" pitchFamily="18" charset="-34"/>
              </a:rPr>
              <a:t>тыс. рублей</a:t>
            </a:r>
            <a:endParaRPr lang="ru-RU" sz="1600" b="1" i="1" dirty="0">
              <a:solidFill>
                <a:srgbClr val="0000CC"/>
              </a:solidFill>
              <a:cs typeface="Angsana New" panose="02020603050405020304" pitchFamily="18" charset="-34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70499460"/>
              </p:ext>
            </p:extLst>
          </p:nvPr>
        </p:nvGraphicFramePr>
        <p:xfrm>
          <a:off x="0" y="1052736"/>
          <a:ext cx="9144000" cy="5805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3641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864096"/>
          </a:xfrm>
        </p:spPr>
        <p:txBody>
          <a:bodyPr>
            <a:noAutofit/>
          </a:bodyPr>
          <a:lstStyle/>
          <a:p>
            <a:pPr algn="r"/>
            <a:r>
              <a:rPr lang="ru-RU" sz="2800" dirty="0" smtClean="0"/>
              <a:t>Расходы на жилищно-коммунальное хозяйство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0199896"/>
              </p:ext>
            </p:extLst>
          </p:nvPr>
        </p:nvGraphicFramePr>
        <p:xfrm>
          <a:off x="1403648" y="2520280"/>
          <a:ext cx="7488832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80528" y="476672"/>
            <a:ext cx="3528392" cy="2304256"/>
          </a:xfrm>
          <a:prstGeom prst="rect">
            <a:avLst/>
          </a:prstGeom>
          <a:effectLst>
            <a:softEdge rad="317500"/>
          </a:effectLst>
        </p:spPr>
      </p:pic>
    </p:spTree>
    <p:extLst>
      <p:ext uri="{BB962C8B-B14F-4D97-AF65-F5344CB8AC3E}">
        <p14:creationId xmlns:p14="http://schemas.microsoft.com/office/powerpoint/2010/main" val="1091888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6165304"/>
            <a:ext cx="8511480" cy="50405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400" i="1" dirty="0" smtClean="0">
                <a:solidFill>
                  <a:srgbClr val="006000"/>
                </a:solidFill>
                <a:latin typeface="Arial Black" panose="020B0A04020102020204" pitchFamily="34" charset="0"/>
              </a:rPr>
              <a:t>Дорожное хозяйство</a:t>
            </a:r>
            <a:endParaRPr lang="ru-RU" sz="2400" i="1" dirty="0">
              <a:solidFill>
                <a:srgbClr val="006000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75687993"/>
              </p:ext>
            </p:extLst>
          </p:nvPr>
        </p:nvGraphicFramePr>
        <p:xfrm>
          <a:off x="1331640" y="0"/>
          <a:ext cx="7704856" cy="35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Picture 2" descr="C:\Users\Ольга\Desktop\b577515c555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68960"/>
            <a:ext cx="8496944" cy="2990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7315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88640"/>
            <a:ext cx="8686800" cy="792088"/>
          </a:xfrm>
        </p:spPr>
        <p:txBody>
          <a:bodyPr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2000" b="1" dirty="0">
                <a:ln/>
                <a:solidFill>
                  <a:srgbClr val="0000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Основа формирования </a:t>
            </a:r>
            <a:r>
              <a:rPr lang="ru-RU" sz="2000" b="1" dirty="0" smtClean="0">
                <a:ln/>
                <a:solidFill>
                  <a:srgbClr val="0000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бюджета поселения </a:t>
            </a:r>
            <a:r>
              <a:rPr lang="ru-RU" sz="2000" b="1" dirty="0">
                <a:ln/>
                <a:solidFill>
                  <a:srgbClr val="0000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на </a:t>
            </a:r>
            <a:r>
              <a:rPr lang="ru-RU" sz="2000" b="1" dirty="0" smtClean="0">
                <a:ln/>
                <a:solidFill>
                  <a:srgbClr val="0000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201</a:t>
            </a:r>
            <a:r>
              <a:rPr lang="en-US" sz="2000" b="1" dirty="0" smtClean="0">
                <a:ln/>
                <a:solidFill>
                  <a:srgbClr val="0000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7</a:t>
            </a:r>
            <a:r>
              <a:rPr lang="ru-RU" sz="2000" b="1" dirty="0" smtClean="0">
                <a:ln/>
                <a:solidFill>
                  <a:srgbClr val="0000CC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 год и на плановый период 2018 и 2019 годов</a:t>
            </a:r>
            <a:endParaRPr lang="ru-RU" sz="2000" b="1" dirty="0">
              <a:ln/>
              <a:solidFill>
                <a:srgbClr val="0000CC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11553860"/>
              </p:ext>
            </p:extLst>
          </p:nvPr>
        </p:nvGraphicFramePr>
        <p:xfrm>
          <a:off x="323528" y="1196752"/>
          <a:ext cx="864096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36647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86800" cy="72008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1800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eorgia" panose="02040502050405020303" pitchFamily="18" charset="0"/>
              </a:rPr>
              <a:t>Программная структура расходов бюджета поселения </a:t>
            </a:r>
            <a:r>
              <a:rPr lang="ru-RU" sz="1800" b="1" dirty="0" smtClean="0">
                <a:effectLst/>
                <a:latin typeface="Georgia" panose="02040502050405020303" pitchFamily="18" charset="0"/>
              </a:rPr>
              <a:t/>
            </a:r>
            <a:br>
              <a:rPr lang="ru-RU" sz="1800" b="1" dirty="0" smtClean="0">
                <a:effectLst/>
                <a:latin typeface="Georgia" panose="02040502050405020303" pitchFamily="18" charset="0"/>
              </a:rPr>
            </a:br>
            <a:r>
              <a:rPr lang="ru-RU" sz="1400" b="1" dirty="0" smtClean="0">
                <a:effectLst/>
                <a:latin typeface="Georgia" panose="02040502050405020303" pitchFamily="18" charset="0"/>
              </a:rPr>
              <a:t/>
            </a:r>
            <a:br>
              <a:rPr lang="ru-RU" sz="1400" b="1" dirty="0" smtClean="0">
                <a:effectLst/>
                <a:latin typeface="Georgia" panose="02040502050405020303" pitchFamily="18" charset="0"/>
              </a:rPr>
            </a:br>
            <a:r>
              <a:rPr lang="ru-RU" sz="1400" b="1" dirty="0">
                <a:effectLst/>
                <a:latin typeface="Georgia" panose="02040502050405020303" pitchFamily="18" charset="0"/>
              </a:rPr>
              <a:t> </a:t>
            </a:r>
            <a:r>
              <a:rPr lang="ru-RU" sz="1400" b="1" dirty="0" smtClean="0">
                <a:effectLst/>
                <a:latin typeface="Georgia" panose="02040502050405020303" pitchFamily="18" charset="0"/>
              </a:rPr>
              <a:t>                                                                                                                                                                      </a:t>
            </a:r>
            <a:r>
              <a:rPr lang="ru-RU" sz="1100" b="1" dirty="0" smtClean="0">
                <a:solidFill>
                  <a:srgbClr val="0000CC"/>
                </a:solidFill>
                <a:effectLst/>
                <a:latin typeface="Georgia" panose="02040502050405020303" pitchFamily="18" charset="0"/>
              </a:rPr>
              <a:t>тыс. рублей</a:t>
            </a:r>
            <a:r>
              <a:rPr lang="ru-RU" sz="1100" b="1" dirty="0" smtClean="0">
                <a:effectLst/>
                <a:latin typeface="Georgia" panose="02040502050405020303" pitchFamily="18" charset="0"/>
              </a:rPr>
              <a:t/>
            </a:r>
            <a:br>
              <a:rPr lang="ru-RU" sz="1100" b="1" dirty="0" smtClean="0">
                <a:effectLst/>
                <a:latin typeface="Georgia" panose="02040502050405020303" pitchFamily="18" charset="0"/>
              </a:rPr>
            </a:br>
            <a:endParaRPr lang="ru-RU" sz="1400" dirty="0">
              <a:latin typeface="Georgia" panose="02040502050405020303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5623921"/>
              </p:ext>
            </p:extLst>
          </p:nvPr>
        </p:nvGraphicFramePr>
        <p:xfrm>
          <a:off x="179512" y="764704"/>
          <a:ext cx="8812089" cy="4578816"/>
        </p:xfrm>
        <a:graphic>
          <a:graphicData uri="http://schemas.openxmlformats.org/drawingml/2006/table">
            <a:tbl>
              <a:tblPr firstRow="1" bandRow="1">
                <a:tableStyleId>{91EBBBCC-DAD2-459C-BE2E-F6DE35CF9A28}</a:tableStyleId>
              </a:tblPr>
              <a:tblGrid>
                <a:gridCol w="3816424"/>
                <a:gridCol w="1296144"/>
                <a:gridCol w="1224136"/>
                <a:gridCol w="1224136"/>
                <a:gridCol w="1251249"/>
              </a:tblGrid>
              <a:tr h="583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Наименование муниципальной программы </a:t>
                      </a:r>
                      <a:endParaRPr lang="en-US" sz="11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err="1" smtClean="0">
                          <a:effectLst/>
                        </a:rPr>
                        <a:t>Долотинского</a:t>
                      </a:r>
                      <a:r>
                        <a:rPr lang="ru-RU" sz="1100" dirty="0" smtClean="0">
                          <a:effectLst/>
                        </a:rPr>
                        <a:t> </a:t>
                      </a:r>
                      <a:r>
                        <a:rPr lang="ru-RU" sz="1100" dirty="0">
                          <a:effectLst/>
                        </a:rPr>
                        <a:t>сельского поселения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201</a:t>
                      </a:r>
                      <a:r>
                        <a:rPr lang="en-US" sz="1100" dirty="0" smtClean="0">
                          <a:effectLst/>
                        </a:rPr>
                        <a:t>6</a:t>
                      </a:r>
                      <a:r>
                        <a:rPr lang="ru-RU" sz="1100" dirty="0" smtClean="0">
                          <a:effectLst/>
                        </a:rPr>
                        <a:t> </a:t>
                      </a:r>
                      <a:r>
                        <a:rPr lang="ru-RU" sz="1100" dirty="0">
                          <a:effectLst/>
                        </a:rPr>
                        <a:t>год (первоначально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утвержденный)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201</a:t>
                      </a:r>
                      <a:r>
                        <a:rPr lang="en-US" sz="1100" dirty="0" smtClean="0">
                          <a:effectLst/>
                        </a:rPr>
                        <a:t>7</a:t>
                      </a:r>
                      <a:r>
                        <a:rPr lang="ru-RU" sz="1100" dirty="0" smtClean="0">
                          <a:effectLst/>
                        </a:rPr>
                        <a:t> </a:t>
                      </a:r>
                      <a:r>
                        <a:rPr lang="ru-RU" sz="1100" dirty="0">
                          <a:effectLst/>
                        </a:rPr>
                        <a:t>год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(утвержденный бюджет)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201</a:t>
                      </a:r>
                      <a:r>
                        <a:rPr kumimoji="0" lang="en-US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8</a:t>
                      </a:r>
                      <a:r>
                        <a:rPr kumimoji="0" lang="ru-RU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год</a:t>
                      </a:r>
                      <a:endParaRPr kumimoji="0" lang="ru-RU" sz="14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(</a:t>
                      </a:r>
                      <a:r>
                        <a:rPr lang="ru-RU" sz="1100" dirty="0" smtClean="0">
                          <a:effectLst/>
                        </a:rPr>
                        <a:t>утвержденный бюджет</a:t>
                      </a:r>
                      <a:r>
                        <a:rPr kumimoji="0" lang="ru-RU" sz="11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)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201</a:t>
                      </a:r>
                      <a:r>
                        <a:rPr lang="en-US" sz="1100" dirty="0" smtClean="0">
                          <a:effectLst/>
                        </a:rPr>
                        <a:t>9</a:t>
                      </a:r>
                      <a:r>
                        <a:rPr lang="ru-RU" sz="1100" dirty="0" smtClean="0">
                          <a:effectLst/>
                        </a:rPr>
                        <a:t> 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(утвержденный бюджет)</a:t>
                      </a:r>
                      <a:endParaRPr lang="ru-RU" sz="1100" dirty="0">
                        <a:effectLst/>
                      </a:endParaRPr>
                    </a:p>
                  </a:txBody>
                  <a:tcPr marL="68580" marR="68580" marT="0" marB="0" anchor="ctr"/>
                </a:tc>
              </a:tr>
              <a:tr h="1362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</a:rPr>
                        <a:t>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850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Всего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16</a:t>
                      </a:r>
                      <a:r>
                        <a:rPr lang="en-US" sz="1200" baseline="0" dirty="0" smtClean="0">
                          <a:effectLst/>
                        </a:rPr>
                        <a:t> 133,6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15</a:t>
                      </a:r>
                      <a:r>
                        <a:rPr lang="ru-RU" sz="1200" baseline="0" dirty="0" smtClean="0">
                          <a:effectLst/>
                        </a:rPr>
                        <a:t> 472,9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4 </a:t>
                      </a:r>
                      <a:r>
                        <a:rPr kumimoji="0" lang="ru-RU" sz="1200" kern="100" dirty="0" smtClean="0">
                          <a:effectLst/>
                        </a:rPr>
                        <a:t>873,6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4</a:t>
                      </a:r>
                      <a:r>
                        <a:rPr kumimoji="0" lang="ru-RU" sz="1200" kern="100" baseline="0" dirty="0" smtClean="0">
                          <a:effectLst/>
                        </a:rPr>
                        <a:t> 890,8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723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Социальные муниципальные программы: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200" kern="100" dirty="0" smtClean="0">
                          <a:effectLst/>
                        </a:rPr>
                        <a:t>1</a:t>
                      </a:r>
                      <a:r>
                        <a:rPr kumimoji="0" lang="en-US" sz="1200" kern="100" baseline="0" dirty="0" smtClean="0">
                          <a:effectLst/>
                        </a:rPr>
                        <a:t> 593,3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1 021,5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972,5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972,5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 Развитие </a:t>
                      </a:r>
                      <a:r>
                        <a:rPr lang="ru-RU" sz="1200" dirty="0" smtClean="0">
                          <a:effectLst/>
                        </a:rPr>
                        <a:t>культуры, развитие физической культуры и спорта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200" kern="100" dirty="0" smtClean="0">
                          <a:effectLst/>
                        </a:rPr>
                        <a:t>1 5</a:t>
                      </a:r>
                      <a:r>
                        <a:rPr kumimoji="0" lang="ru-RU" sz="1200" kern="100" dirty="0" smtClean="0">
                          <a:effectLst/>
                        </a:rPr>
                        <a:t>58</a:t>
                      </a:r>
                      <a:r>
                        <a:rPr kumimoji="0" lang="en-US" sz="1200" kern="100" dirty="0" smtClean="0">
                          <a:effectLst/>
                        </a:rPr>
                        <a:t>,3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951,5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947,5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947,5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 Муниципальная политика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200" kern="100" dirty="0" smtClean="0">
                          <a:effectLst/>
                        </a:rPr>
                        <a:t>35,0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70,0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25,0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25,0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329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Инфраструктурные </a:t>
                      </a:r>
                      <a:r>
                        <a:rPr lang="ru-RU" sz="1200" dirty="0" smtClean="0">
                          <a:effectLst/>
                        </a:rPr>
                        <a:t>муниципальные </a:t>
                      </a:r>
                      <a:r>
                        <a:rPr lang="ru-RU" sz="1200" dirty="0">
                          <a:effectLst/>
                        </a:rPr>
                        <a:t>программы: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11</a:t>
                      </a:r>
                      <a:r>
                        <a:rPr lang="en-US" sz="1200" baseline="0" dirty="0" smtClean="0">
                          <a:effectLst/>
                        </a:rPr>
                        <a:t> 352,5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10 541,1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348,0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359,1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</a:t>
                      </a:r>
                      <a:r>
                        <a:rPr lang="ru-RU" sz="1200" dirty="0" smtClean="0">
                          <a:effectLst/>
                        </a:rPr>
                        <a:t>. </a:t>
                      </a:r>
                      <a:r>
                        <a:rPr lang="ru-RU" sz="1200" dirty="0">
                          <a:effectLst/>
                        </a:rPr>
                        <a:t>Развитие транспортной системы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1349,3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881,8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0,0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4.</a:t>
                      </a:r>
                      <a:r>
                        <a:rPr lang="ru-RU" sz="1800" kern="1200" dirty="0" smtClean="0">
                          <a:effectLst/>
                        </a:rPr>
                        <a:t> </a:t>
                      </a:r>
                      <a:r>
                        <a:rPr lang="ru-RU" sz="1200" kern="1200" dirty="0" smtClean="0">
                          <a:effectLst/>
                        </a:rPr>
                        <a:t>Обеспечение доступным и комфортным жильем населения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9261,7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8761,6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0,0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0,0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43204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5. Благоустройство территории и жилищно-коммунальное хозяйство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741,5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897,7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348,0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359,1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Иные муниципальные программы: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6670" indent="-58420" algn="ctr"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effectLst/>
                        </a:rPr>
                        <a:t>3 </a:t>
                      </a:r>
                      <a:r>
                        <a:rPr lang="en-US" sz="1200" kern="100" dirty="0" smtClean="0">
                          <a:effectLst/>
                        </a:rPr>
                        <a:t>187,8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6670" indent="-58420" algn="ctr">
                        <a:spcAft>
                          <a:spcPts val="0"/>
                        </a:spcAft>
                      </a:pPr>
                      <a:r>
                        <a:rPr lang="ru-RU" sz="1200" kern="100" dirty="0">
                          <a:effectLst/>
                        </a:rPr>
                        <a:t>3 </a:t>
                      </a:r>
                      <a:r>
                        <a:rPr lang="ru-RU" sz="1200" kern="100" dirty="0" smtClean="0">
                          <a:effectLst/>
                        </a:rPr>
                        <a:t>910,3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6670" indent="-58420" algn="ctr"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 3 </a:t>
                      </a:r>
                      <a:r>
                        <a:rPr kumimoji="0" lang="ru-RU" sz="1200" kern="100" dirty="0" smtClean="0">
                          <a:effectLst/>
                        </a:rPr>
                        <a:t>553,1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-5842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3 </a:t>
                      </a:r>
                      <a:r>
                        <a:rPr kumimoji="0" lang="ru-RU" sz="1200" kern="100" dirty="0" smtClean="0">
                          <a:effectLst/>
                        </a:rPr>
                        <a:t>559,2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58930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6. Защита населения и территории от чрезвычайных ситуаций, обеспечение пожарной безопасности и безопасности людей на водных объектах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</a:rPr>
                        <a:t>116,4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00" dirty="0" smtClean="0">
                          <a:effectLst/>
                        </a:rPr>
                        <a:t>4</a:t>
                      </a:r>
                      <a:r>
                        <a:rPr lang="en-US" sz="1200" kern="100" dirty="0" smtClean="0">
                          <a:effectLst/>
                        </a:rPr>
                        <a:t>0</a:t>
                      </a:r>
                      <a:r>
                        <a:rPr lang="ru-RU" sz="1200" kern="100" dirty="0" smtClean="0">
                          <a:effectLst/>
                        </a:rPr>
                        <a:t>,</a:t>
                      </a:r>
                      <a:r>
                        <a:rPr lang="en-US" sz="1200" kern="100" dirty="0" smtClean="0">
                          <a:effectLst/>
                        </a:rPr>
                        <a:t>0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10,0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15,0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 Управление муниципальными финансами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200" kern="100" dirty="0" smtClean="0">
                          <a:effectLst/>
                        </a:rPr>
                        <a:t>3</a:t>
                      </a:r>
                      <a:r>
                        <a:rPr kumimoji="0" lang="en-US" sz="1200" kern="100" baseline="0" dirty="0" smtClean="0">
                          <a:effectLst/>
                        </a:rPr>
                        <a:t> 071,4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en-US" sz="1200" kern="100" dirty="0" smtClean="0">
                          <a:effectLst/>
                        </a:rPr>
                        <a:t>3 </a:t>
                      </a:r>
                      <a:r>
                        <a:rPr kumimoji="0" lang="ru-RU" sz="1200" kern="100" dirty="0" smtClean="0">
                          <a:effectLst/>
                        </a:rPr>
                        <a:t>870,3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3 </a:t>
                      </a:r>
                      <a:r>
                        <a:rPr kumimoji="0" lang="ru-RU" sz="1200" kern="100" dirty="0" smtClean="0">
                          <a:effectLst/>
                        </a:rPr>
                        <a:t>543,1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lnSpc>
                          <a:spcPct val="9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200" kern="100" dirty="0" smtClean="0">
                          <a:effectLst/>
                        </a:rPr>
                        <a:t>3 </a:t>
                      </a:r>
                      <a:r>
                        <a:rPr kumimoji="0" lang="ru-RU" sz="1200" kern="100" dirty="0" smtClean="0">
                          <a:effectLst/>
                        </a:rPr>
                        <a:t>544,2</a:t>
                      </a:r>
                      <a:endParaRPr kumimoji="0" lang="ru-RU" sz="1200" kern="1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9681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Муниципальный долг Гуково-Гнилушевского сельского поселения</a:t>
            </a: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endParaRPr lang="ru-RU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859281628"/>
              </p:ext>
            </p:extLst>
          </p:nvPr>
        </p:nvGraphicFramePr>
        <p:xfrm>
          <a:off x="611560" y="764704"/>
          <a:ext cx="8136904" cy="4608513"/>
        </p:xfrm>
        <a:graphic>
          <a:graphicData uri="http://schemas.openxmlformats.org/drawingml/2006/table">
            <a:tbl>
              <a:tblPr>
                <a:tableStyleId>{08FB837D-C827-4EFA-A057-4D05807E0F7C}</a:tableStyleId>
              </a:tblPr>
              <a:tblGrid>
                <a:gridCol w="2811986"/>
                <a:gridCol w="2732630"/>
                <a:gridCol w="917000"/>
                <a:gridCol w="837644"/>
                <a:gridCol w="837644"/>
              </a:tblGrid>
              <a:tr h="850227">
                <a:tc rowSpan="2">
                  <a:txBody>
                    <a:bodyPr/>
                    <a:lstStyle/>
                    <a:p>
                      <a:pPr indent="-6858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Показатель</a:t>
                      </a:r>
                      <a:endParaRPr lang="ru-RU" sz="1000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2016 </a:t>
                      </a:r>
                      <a:r>
                        <a:rPr lang="ru-RU" sz="1100" dirty="0">
                          <a:effectLst/>
                        </a:rPr>
                        <a:t>год</a:t>
                      </a:r>
                      <a:endParaRPr lang="ru-RU" sz="1000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2017 год</a:t>
                      </a:r>
                      <a:endParaRPr lang="ru-RU" sz="1000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2018 год</a:t>
                      </a:r>
                      <a:endParaRPr lang="ru-RU" sz="1000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2019 год</a:t>
                      </a:r>
                      <a:endParaRPr lang="ru-RU" sz="1000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048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Решение Собрания депутатов </a:t>
                      </a:r>
                      <a:r>
                        <a:rPr lang="ru-RU" sz="1000" baseline="0" dirty="0" smtClean="0">
                          <a:effectLst/>
                        </a:rPr>
                        <a:t> </a:t>
                      </a:r>
                      <a:r>
                        <a:rPr lang="ru-RU" sz="1000" baseline="0" dirty="0" err="1" smtClean="0">
                          <a:effectLst/>
                        </a:rPr>
                        <a:t>Долотин</a:t>
                      </a:r>
                      <a:r>
                        <a:rPr lang="ru-RU" sz="1000" dirty="0" err="1" smtClean="0">
                          <a:effectLst/>
                        </a:rPr>
                        <a:t>ского</a:t>
                      </a:r>
                      <a:r>
                        <a:rPr lang="ru-RU" sz="1000" dirty="0" smtClean="0">
                          <a:effectLst/>
                        </a:rPr>
                        <a:t> </a:t>
                      </a:r>
                      <a:r>
                        <a:rPr lang="ru-RU" sz="1000" dirty="0">
                          <a:effectLst/>
                        </a:rPr>
                        <a:t>сельского поселения от </a:t>
                      </a:r>
                      <a:r>
                        <a:rPr lang="ru-RU" sz="1000" dirty="0" smtClean="0">
                          <a:effectLst/>
                        </a:rPr>
                        <a:t>28.12.2015 </a:t>
                      </a:r>
                      <a:r>
                        <a:rPr lang="ru-RU" sz="1000" dirty="0">
                          <a:effectLst/>
                        </a:rPr>
                        <a:t>№ </a:t>
                      </a:r>
                      <a:r>
                        <a:rPr lang="ru-RU" sz="1000" dirty="0" smtClean="0">
                          <a:effectLst/>
                        </a:rPr>
                        <a:t>110</a:t>
                      </a:r>
                      <a:endParaRPr lang="ru-RU" sz="1000" dirty="0">
                        <a:effectLst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(первоначально утвержденный)</a:t>
                      </a:r>
                      <a:endParaRPr lang="ru-RU" sz="1000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kumimoji="0" lang="ru-RU" sz="1000" kern="1200" dirty="0" smtClean="0">
                          <a:effectLst/>
                        </a:rPr>
                        <a:t>Решение Собрания депутатов </a:t>
                      </a:r>
                      <a:r>
                        <a:rPr kumimoji="0" lang="ru-RU" sz="1000" kern="1200" baseline="0" dirty="0" smtClean="0">
                          <a:effectLst/>
                        </a:rPr>
                        <a:t> </a:t>
                      </a:r>
                      <a:r>
                        <a:rPr kumimoji="0" lang="ru-RU" sz="1000" kern="1200" baseline="0" dirty="0" err="1" smtClean="0">
                          <a:effectLst/>
                        </a:rPr>
                        <a:t>Долотин</a:t>
                      </a:r>
                      <a:r>
                        <a:rPr kumimoji="0" lang="ru-RU" sz="1000" kern="1200" dirty="0" err="1" smtClean="0">
                          <a:effectLst/>
                        </a:rPr>
                        <a:t>ского</a:t>
                      </a:r>
                      <a:r>
                        <a:rPr kumimoji="0" lang="ru-RU" sz="1000" kern="1200" dirty="0" smtClean="0">
                          <a:effectLst/>
                        </a:rPr>
                        <a:t> </a:t>
                      </a:r>
                      <a:r>
                        <a:rPr kumimoji="0" lang="ru-RU" sz="1000" kern="1200" dirty="0" smtClean="0">
                          <a:effectLst/>
                        </a:rPr>
                        <a:t>сельского поселения от 27.12.2016 № 27</a:t>
                      </a:r>
                      <a:endParaRPr kumimoji="0"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077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Объем муниципального долга </a:t>
                      </a:r>
                      <a:r>
                        <a:rPr lang="ru-RU" sz="1200" dirty="0" err="1" smtClean="0">
                          <a:effectLst/>
                        </a:rPr>
                        <a:t>Долотинского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сельского поселения*, всего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</a:t>
                      </a:r>
                      <a:r>
                        <a:rPr lang="ru-RU" sz="1200" baseline="0" dirty="0" smtClean="0">
                          <a:effectLst/>
                        </a:rPr>
                        <a:t> 615,3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2 500,0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1 700,0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900,0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38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%% к доходам без учета безвозмездных поступлений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80,0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55,4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51,9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26,9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187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 том числе:</a:t>
                      </a:r>
                      <a:endParaRPr lang="ru-RU" sz="140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0644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Обязательства по кредитам кредитных организаций</a:t>
                      </a:r>
                      <a:endParaRPr lang="ru-RU" sz="140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9142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</a:t>
                      </a:r>
                      <a:endParaRPr lang="ru-RU" sz="140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2500,00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</a:t>
                      </a:r>
                      <a:r>
                        <a:rPr lang="ru-RU" sz="1200" baseline="0" dirty="0" smtClean="0">
                          <a:effectLst/>
                        </a:rPr>
                        <a:t> 700,0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900,0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20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Обязательства по бюджетным кредитам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3 615,3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</a:t>
                      </a:r>
                      <a:endParaRPr lang="ru-RU" sz="1400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11560" y="5373216"/>
            <a:ext cx="128592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i="1" dirty="0"/>
              <a:t>*на конец периода</a:t>
            </a:r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650351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295400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1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Проект</a:t>
            </a:r>
            <a:br>
              <a:rPr lang="ru-RU" sz="1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sz="1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1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Бюджетного прогноза </a:t>
            </a:r>
            <a:br>
              <a:rPr lang="ru-RU" sz="1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1800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Долотинского</a:t>
            </a:r>
            <a:r>
              <a:rPr lang="ru-RU" sz="1800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</a:t>
            </a:r>
            <a:r>
              <a:rPr lang="ru-RU" sz="18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сельского поселения</a:t>
            </a:r>
            <a:br>
              <a:rPr lang="ru-RU" sz="18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ru-RU" sz="1800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на период 2017-2022 годов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95536" y="1554162"/>
            <a:ext cx="8424936" cy="4035077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006000"/>
                </a:solidFill>
              </a:rPr>
              <a:t>ОСНОВА ДЛЯ ПОДГОТОВКИ:</a:t>
            </a:r>
          </a:p>
          <a:p>
            <a:pPr marL="0" indent="0" algn="ctr">
              <a:buNone/>
            </a:pPr>
            <a:endParaRPr lang="ru-RU" dirty="0" smtClean="0">
              <a:solidFill>
                <a:srgbClr val="006000"/>
              </a:solidFill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dirty="0">
                <a:solidFill>
                  <a:srgbClr val="006000"/>
                </a:solidFill>
              </a:rPr>
              <a:t>- Федеральный закон от 28.06.2014 №172-ФЗ «О </a:t>
            </a:r>
            <a:r>
              <a:rPr lang="ru-RU" sz="3300" dirty="0" smtClean="0">
                <a:solidFill>
                  <a:srgbClr val="006000"/>
                </a:solidFill>
              </a:rPr>
              <a:t>стратегическом планировании </a:t>
            </a:r>
            <a:r>
              <a:rPr lang="ru-RU" sz="3300" dirty="0">
                <a:solidFill>
                  <a:srgbClr val="006000"/>
                </a:solidFill>
              </a:rPr>
              <a:t>в Российской Федерации</a:t>
            </a:r>
            <a:r>
              <a:rPr lang="ru-RU" sz="3300" dirty="0" smtClean="0">
                <a:solidFill>
                  <a:srgbClr val="006000"/>
                </a:solidFill>
              </a:rPr>
              <a:t>»;</a:t>
            </a:r>
            <a:endParaRPr lang="ru-RU" sz="3300" dirty="0">
              <a:solidFill>
                <a:srgbClr val="006000"/>
              </a:solidFill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dirty="0">
                <a:solidFill>
                  <a:srgbClr val="006000"/>
                </a:solidFill>
              </a:rPr>
              <a:t>- Бюджетный кодекс РФ дополнен статьей 1701 «</a:t>
            </a:r>
            <a:r>
              <a:rPr lang="ru-RU" sz="3300" dirty="0" smtClean="0">
                <a:solidFill>
                  <a:srgbClr val="006000"/>
                </a:solidFill>
              </a:rPr>
              <a:t>Долгосрочное бюджетное </a:t>
            </a:r>
            <a:r>
              <a:rPr lang="ru-RU" sz="3300" dirty="0">
                <a:solidFill>
                  <a:srgbClr val="006000"/>
                </a:solidFill>
              </a:rPr>
              <a:t>планирование», с требованием формирования </a:t>
            </a:r>
            <a:r>
              <a:rPr lang="ru-RU" sz="3300" dirty="0" smtClean="0">
                <a:solidFill>
                  <a:srgbClr val="006000"/>
                </a:solidFill>
              </a:rPr>
              <a:t>бюджетного прогноза </a:t>
            </a:r>
            <a:r>
              <a:rPr lang="ru-RU" sz="3300" dirty="0">
                <a:solidFill>
                  <a:srgbClr val="006000"/>
                </a:solidFill>
              </a:rPr>
              <a:t>субъекта РФ на долгосрочный </a:t>
            </a:r>
            <a:r>
              <a:rPr lang="ru-RU" sz="3300" dirty="0" smtClean="0">
                <a:solidFill>
                  <a:srgbClr val="006000"/>
                </a:solidFill>
              </a:rPr>
              <a:t>период;</a:t>
            </a:r>
            <a:endParaRPr lang="ru-RU" sz="3300" dirty="0">
              <a:solidFill>
                <a:srgbClr val="006000"/>
              </a:solidFill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300" dirty="0">
                <a:solidFill>
                  <a:srgbClr val="006000"/>
                </a:solidFill>
              </a:rPr>
              <a:t>- Областной закон от 03.08.2007 № 743-ЗС «О бюджетном процессе </a:t>
            </a:r>
            <a:r>
              <a:rPr lang="ru-RU" sz="3300" dirty="0" smtClean="0">
                <a:solidFill>
                  <a:srgbClr val="006000"/>
                </a:solidFill>
              </a:rPr>
              <a:t>в Ростовской </a:t>
            </a:r>
            <a:r>
              <a:rPr lang="ru-RU" sz="3300" dirty="0">
                <a:solidFill>
                  <a:srgbClr val="006000"/>
                </a:solidFill>
              </a:rPr>
              <a:t>области» дополнен статьей 19.1 «Долгосрочное </a:t>
            </a:r>
            <a:r>
              <a:rPr lang="ru-RU" sz="3300" dirty="0" smtClean="0">
                <a:solidFill>
                  <a:srgbClr val="006000"/>
                </a:solidFill>
              </a:rPr>
              <a:t>бюджетное планирование»;</a:t>
            </a:r>
            <a:endParaRPr lang="ru-RU" sz="3300" dirty="0">
              <a:solidFill>
                <a:srgbClr val="006000"/>
              </a:solidFill>
            </a:endParaRP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6000"/>
                </a:solidFill>
              </a:rPr>
              <a:t>- Решение Собрания депутатов </a:t>
            </a:r>
            <a:r>
              <a:rPr lang="ru-RU" dirty="0" err="1" smtClean="0">
                <a:solidFill>
                  <a:srgbClr val="006000"/>
                </a:solidFill>
              </a:rPr>
              <a:t>Долотинского</a:t>
            </a:r>
            <a:r>
              <a:rPr lang="ru-RU" dirty="0" smtClean="0">
                <a:solidFill>
                  <a:srgbClr val="006000"/>
                </a:solidFill>
              </a:rPr>
              <a:t> сельского поселения от </a:t>
            </a:r>
            <a:r>
              <a:rPr lang="ru-RU" dirty="0" smtClean="0">
                <a:solidFill>
                  <a:srgbClr val="006000"/>
                </a:solidFill>
              </a:rPr>
              <a:t>10</a:t>
            </a:r>
            <a:r>
              <a:rPr lang="ru-RU" dirty="0" smtClean="0">
                <a:solidFill>
                  <a:srgbClr val="006000"/>
                </a:solidFill>
              </a:rPr>
              <a:t> сентября </a:t>
            </a:r>
            <a:r>
              <a:rPr lang="ru-RU" dirty="0" smtClean="0">
                <a:solidFill>
                  <a:srgbClr val="006000"/>
                </a:solidFill>
              </a:rPr>
              <a:t>2007 года № 13 «Об утверждении Положения о бюджетном процессе в муниципальном образовании «</a:t>
            </a:r>
            <a:r>
              <a:rPr lang="ru-RU" dirty="0" err="1" smtClean="0">
                <a:solidFill>
                  <a:srgbClr val="006000"/>
                </a:solidFill>
              </a:rPr>
              <a:t>Долотинское</a:t>
            </a:r>
            <a:r>
              <a:rPr lang="ru-RU" dirty="0" smtClean="0">
                <a:solidFill>
                  <a:srgbClr val="006000"/>
                </a:solidFill>
              </a:rPr>
              <a:t> сельское поселение» дополнено статьей «Долгосрочное бюджетное планирование»;</a:t>
            </a:r>
          </a:p>
          <a:p>
            <a:pPr marL="0" indent="457200" algn="just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 smtClean="0">
                <a:solidFill>
                  <a:srgbClr val="006000"/>
                </a:solidFill>
              </a:rPr>
              <a:t>- Постановление Администрации </a:t>
            </a:r>
            <a:r>
              <a:rPr lang="ru-RU" dirty="0" err="1" smtClean="0">
                <a:solidFill>
                  <a:srgbClr val="006000"/>
                </a:solidFill>
              </a:rPr>
              <a:t>Долотинского</a:t>
            </a:r>
            <a:r>
              <a:rPr lang="ru-RU" dirty="0" smtClean="0">
                <a:solidFill>
                  <a:srgbClr val="006000"/>
                </a:solidFill>
              </a:rPr>
              <a:t> сельского поселения от </a:t>
            </a:r>
            <a:r>
              <a:rPr lang="ru-RU" dirty="0" smtClean="0">
                <a:solidFill>
                  <a:srgbClr val="006000"/>
                </a:solidFill>
              </a:rPr>
              <a:t>20.01.2016 </a:t>
            </a:r>
            <a:r>
              <a:rPr lang="ru-RU" dirty="0" smtClean="0">
                <a:solidFill>
                  <a:srgbClr val="006000"/>
                </a:solidFill>
              </a:rPr>
              <a:t>№ </a:t>
            </a:r>
            <a:r>
              <a:rPr lang="ru-RU" dirty="0">
                <a:solidFill>
                  <a:srgbClr val="006000"/>
                </a:solidFill>
              </a:rPr>
              <a:t>9</a:t>
            </a:r>
            <a:r>
              <a:rPr lang="ru-RU" dirty="0" smtClean="0">
                <a:solidFill>
                  <a:srgbClr val="006000"/>
                </a:solidFill>
              </a:rPr>
              <a:t> </a:t>
            </a:r>
            <a:r>
              <a:rPr lang="ru-RU" dirty="0" smtClean="0">
                <a:solidFill>
                  <a:srgbClr val="006000"/>
                </a:solidFill>
              </a:rPr>
              <a:t>«Правила разработки и утверждения бюджетного прогноза </a:t>
            </a:r>
            <a:r>
              <a:rPr lang="ru-RU" dirty="0" err="1" smtClean="0">
                <a:solidFill>
                  <a:srgbClr val="006000"/>
                </a:solidFill>
              </a:rPr>
              <a:t>Долтинского</a:t>
            </a:r>
            <a:r>
              <a:rPr lang="ru-RU" dirty="0" smtClean="0">
                <a:solidFill>
                  <a:srgbClr val="006000"/>
                </a:solidFill>
              </a:rPr>
              <a:t> сельского поселения на долгосрочный период».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01609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54169627"/>
              </p:ext>
            </p:extLst>
          </p:nvPr>
        </p:nvGraphicFramePr>
        <p:xfrm>
          <a:off x="467544" y="1196749"/>
          <a:ext cx="8280920" cy="4968556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3191960"/>
                <a:gridCol w="950584"/>
                <a:gridCol w="828008"/>
                <a:gridCol w="827176"/>
                <a:gridCol w="827176"/>
                <a:gridCol w="828008"/>
                <a:gridCol w="828008"/>
              </a:tblGrid>
              <a:tr h="39402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показателя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Год периода прогнозирования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40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2017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2018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2019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2020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2022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</a:tr>
              <a:tr h="33636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 dirty="0">
                          <a:effectLst/>
                        </a:rPr>
                        <a:t>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</a:tr>
              <a:tr h="394025"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Показатели бюджета </a:t>
                      </a:r>
                      <a:r>
                        <a:rPr lang="ru-RU" sz="1200" dirty="0" err="1" smtClean="0">
                          <a:effectLst/>
                        </a:rPr>
                        <a:t>Долотинского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сельского поселения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4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Доходы, в том числе: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15</a:t>
                      </a:r>
                      <a:r>
                        <a:rPr lang="ru-RU" sz="1200" baseline="0" dirty="0" smtClean="0">
                          <a:effectLst/>
                        </a:rPr>
                        <a:t> 889,3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4972,6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4 871,5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</a:t>
                      </a:r>
                      <a:r>
                        <a:rPr lang="ru-RU" sz="1200" baseline="0" dirty="0" smtClean="0">
                          <a:effectLst/>
                        </a:rPr>
                        <a:t> 211,7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</a:t>
                      </a:r>
                      <a:r>
                        <a:rPr lang="ru-RU" sz="1200" baseline="0" dirty="0" smtClean="0">
                          <a:effectLst/>
                        </a:rPr>
                        <a:t> 265,4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</a:t>
                      </a:r>
                      <a:r>
                        <a:rPr lang="ru-RU" sz="1200" baseline="0" dirty="0" smtClean="0">
                          <a:effectLst/>
                        </a:rPr>
                        <a:t> 320</a:t>
                      </a:r>
                      <a:r>
                        <a:rPr lang="ru-RU" sz="1000" baseline="0" dirty="0" smtClean="0">
                          <a:effectLst/>
                        </a:rPr>
                        <a:t>,1</a:t>
                      </a:r>
                      <a:endParaRPr lang="ru-RU" sz="1200" baseline="0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39370" marR="39370" marT="64770" marB="64770" anchor="ctr"/>
                </a:tc>
              </a:tr>
              <a:tr h="394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налоговые и неналоговые доходы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4509,8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</a:t>
                      </a:r>
                      <a:r>
                        <a:rPr lang="ru-RU" sz="1200" baseline="0" dirty="0" smtClean="0">
                          <a:effectLst/>
                        </a:rPr>
                        <a:t> 269,4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3 343,3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2 683,5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</a:t>
                      </a:r>
                      <a:r>
                        <a:rPr lang="ru-RU" sz="1200" baseline="0" dirty="0" smtClean="0">
                          <a:effectLst/>
                        </a:rPr>
                        <a:t> 737,2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2791,9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</a:tr>
              <a:tr h="394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безвозмездные поступления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11</a:t>
                      </a:r>
                      <a:r>
                        <a:rPr lang="ru-RU" sz="1200" baseline="0" dirty="0" smtClean="0">
                          <a:effectLst/>
                        </a:rPr>
                        <a:t> 379,3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1 </a:t>
                      </a:r>
                      <a:r>
                        <a:rPr lang="ru-RU" sz="1200" dirty="0" smtClean="0">
                          <a:effectLst/>
                        </a:rPr>
                        <a:t>703,2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1 </a:t>
                      </a:r>
                      <a:r>
                        <a:rPr lang="ru-RU" sz="1200" dirty="0" smtClean="0">
                          <a:effectLst/>
                        </a:rPr>
                        <a:t>528,2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1 </a:t>
                      </a:r>
                      <a:r>
                        <a:rPr lang="ru-RU" sz="1200" dirty="0" smtClean="0">
                          <a:effectLst/>
                        </a:rPr>
                        <a:t>528,2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1 </a:t>
                      </a:r>
                      <a:r>
                        <a:rPr lang="ru-RU" sz="1200" dirty="0" smtClean="0">
                          <a:effectLst/>
                        </a:rPr>
                        <a:t>528,2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1 </a:t>
                      </a:r>
                      <a:r>
                        <a:rPr lang="ru-RU" sz="1200" dirty="0" smtClean="0">
                          <a:effectLst/>
                        </a:rPr>
                        <a:t>528,2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</a:tr>
              <a:tr h="3940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Расходы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15889,3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5 </a:t>
                      </a:r>
                      <a:r>
                        <a:rPr lang="ru-RU" sz="1200" dirty="0" smtClean="0">
                          <a:effectLst/>
                        </a:rPr>
                        <a:t>298,7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</a:t>
                      </a:r>
                      <a:r>
                        <a:rPr lang="ru-RU" sz="1200" baseline="0" dirty="0">
                          <a:effectLst/>
                        </a:rPr>
                        <a:t> </a:t>
                      </a:r>
                      <a:r>
                        <a:rPr lang="ru-RU" sz="1200" baseline="0" dirty="0" smtClean="0">
                          <a:effectLst/>
                        </a:rPr>
                        <a:t>204,5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</a:t>
                      </a:r>
                      <a:r>
                        <a:rPr lang="ru-RU" sz="1200" baseline="0" dirty="0" smtClean="0">
                          <a:effectLst/>
                        </a:rPr>
                        <a:t> 211,7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</a:t>
                      </a:r>
                      <a:r>
                        <a:rPr lang="ru-RU" sz="1200" baseline="0" dirty="0" smtClean="0">
                          <a:effectLst/>
                        </a:rPr>
                        <a:t> 265,4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4320,1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</a:tr>
              <a:tr h="624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Дефицит/</a:t>
                      </a:r>
                      <a:endParaRPr lang="ru-RU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профицит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0,0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326,1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333,0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</a:tr>
              <a:tr h="624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Источники финансирования дефицита бюджета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0,0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 </a:t>
                      </a:r>
                      <a:r>
                        <a:rPr lang="ru-RU" sz="1200" dirty="0" smtClean="0">
                          <a:effectLst/>
                        </a:rPr>
                        <a:t>326,1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-333,0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0,0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</a:tr>
              <a:tr h="6246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Муниципальный долг к налоговым и неналоговым доходам, %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55,4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51,9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26,9</a:t>
                      </a:r>
                      <a:endParaRPr lang="ru-RU" sz="1200" dirty="0" smtClean="0">
                        <a:effectLst/>
                        <a:latin typeface="+mn-lt"/>
                        <a:ea typeface="+mn-ea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21,3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9370" marR="39370" marT="64770" marB="6477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827584" y="168270"/>
            <a:ext cx="756084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30956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30956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30956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30956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30956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30956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30956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30956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3095625" algn="ctr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R="0" lvl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95625" algn="ctr"/>
              </a:tabLst>
            </a:pP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Прогноз основных характеристик бюджета </a:t>
            </a:r>
            <a:r>
              <a:rPr kumimoji="0" lang="ru-RU" altLang="ru-RU" b="1" i="0" u="none" strike="noStrike" cap="none" normalizeH="0" baseline="0" dirty="0" err="1" smtClean="0">
                <a:ln>
                  <a:noFill/>
                </a:ln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Долотинского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ru-RU" altLang="ru-RU" b="1" i="0" u="none" strike="noStrike" cap="none" normalizeH="0" baseline="0" dirty="0" smtClean="0">
                <a:ln>
                  <a:noFill/>
                </a:ln>
                <a:solidFill>
                  <a:srgbClr val="86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сельского поселения</a:t>
            </a:r>
            <a:endParaRPr kumimoji="0" lang="ru-RU" altLang="ru-RU" b="1" i="0" u="none" strike="noStrike" cap="none" normalizeH="0" baseline="0" dirty="0" smtClean="0">
              <a:ln>
                <a:noFill/>
              </a:ln>
              <a:solidFill>
                <a:srgbClr val="86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095625" algn="ctr"/>
              </a:tabLst>
            </a:pPr>
            <a:r>
              <a:rPr kumimoji="0" lang="ru-RU" alt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  <a:endParaRPr kumimoji="0" lang="ru-RU" alt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754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260648"/>
            <a:ext cx="80648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cs typeface="Arabic Typesetting" panose="03020402040406030203" pitchFamily="66" charset="-78"/>
              </a:rPr>
              <a:t>Бюджет на 2017 год и плановый период 2018 и 2019 годов содержит приоритетные пути реализации бюджетной политики:</a:t>
            </a:r>
            <a:endParaRPr lang="ru-RU" b="1" dirty="0">
              <a:solidFill>
                <a:schemeClr val="accent5">
                  <a:lumMod val="50000"/>
                </a:schemeClr>
              </a:solidFill>
              <a:cs typeface="Arabic Typesetting" panose="03020402040406030203" pitchFamily="66" charset="-78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341473821"/>
              </p:ext>
            </p:extLst>
          </p:nvPr>
        </p:nvGraphicFramePr>
        <p:xfrm>
          <a:off x="539552" y="1124745"/>
          <a:ext cx="7992888" cy="5112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1651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936104"/>
          </a:xfrm>
        </p:spPr>
        <p:txBody>
          <a:bodyPr>
            <a:normAutofit/>
          </a:bodyPr>
          <a:lstStyle/>
          <a:p>
            <a:pPr algn="ctr"/>
            <a:r>
              <a:rPr lang="ru-RU" sz="2000" b="1" cap="none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  <a:cs typeface="Aparajita" pitchFamily="34" charset="0"/>
              </a:rPr>
              <a:t>Прогноз основных характеристик </a:t>
            </a:r>
            <a:r>
              <a:rPr lang="ru-RU" sz="2000" b="1" cap="none" dirty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  <a:cs typeface="Aparajita" pitchFamily="34" charset="0"/>
              </a:rPr>
              <a:t>бюджета на </a:t>
            </a:r>
            <a:r>
              <a:rPr lang="ru-RU" sz="2000" b="1" cap="none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  <a:cs typeface="Aparajita" pitchFamily="34" charset="0"/>
              </a:rPr>
              <a:t>2017 </a:t>
            </a:r>
            <a:r>
              <a:rPr lang="ru-RU" sz="2000" b="1" cap="none" dirty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  <a:cs typeface="Aparajita" pitchFamily="34" charset="0"/>
              </a:rPr>
              <a:t>год </a:t>
            </a:r>
            <a:r>
              <a:rPr lang="ru-RU" sz="2000" b="1" cap="none" dirty="0" smtClean="0">
                <a:ln w="1905"/>
                <a:solidFill>
                  <a:schemeClr val="accent5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Book Antiqua" pitchFamily="18" charset="0"/>
                <a:cs typeface="Aparajita" pitchFamily="34" charset="0"/>
              </a:rPr>
              <a:t>и на плановый период 2018 и 2019 годов: </a:t>
            </a:r>
            <a:endParaRPr lang="ru-RU" sz="2000" b="1" cap="none" dirty="0">
              <a:ln w="1905"/>
              <a:solidFill>
                <a:schemeClr val="accent5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Book Antiqua" pitchFamily="18" charset="0"/>
              <a:cs typeface="Aparajita" pitchFamily="34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138320269"/>
              </p:ext>
            </p:extLst>
          </p:nvPr>
        </p:nvGraphicFramePr>
        <p:xfrm>
          <a:off x="539552" y="1052737"/>
          <a:ext cx="8280921" cy="4975188"/>
        </p:xfrm>
        <a:graphic>
          <a:graphicData uri="http://schemas.openxmlformats.org/drawingml/2006/table">
            <a:tbl>
              <a:tblPr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tableStyleId>{08FB837D-C827-4EFA-A057-4D05807E0F7C}</a:tableStyleId>
              </a:tblPr>
              <a:tblGrid>
                <a:gridCol w="1755235"/>
                <a:gridCol w="1755235"/>
                <a:gridCol w="830277"/>
                <a:gridCol w="830277"/>
                <a:gridCol w="733632"/>
                <a:gridCol w="792088"/>
                <a:gridCol w="792088"/>
                <a:gridCol w="792089"/>
              </a:tblGrid>
              <a:tr h="185605"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Показатель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2016 год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 gridSpan="6"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Решение Собрания депутатов </a:t>
                      </a:r>
                      <a:r>
                        <a:rPr lang="ru-RU" sz="1000" baseline="0" dirty="0" smtClean="0">
                          <a:effectLst/>
                        </a:rPr>
                        <a:t> </a:t>
                      </a:r>
                      <a:r>
                        <a:rPr lang="ru-RU" sz="1000" baseline="0" dirty="0" err="1" smtClean="0">
                          <a:effectLst/>
                        </a:rPr>
                        <a:t>Долотинского</a:t>
                      </a:r>
                      <a:r>
                        <a:rPr lang="ru-RU" sz="1000" dirty="0" smtClean="0">
                          <a:effectLst/>
                        </a:rPr>
                        <a:t> сельского поселения от 27.12.2016 № 27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8254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Решение Собрания депутатов </a:t>
                      </a:r>
                      <a:r>
                        <a:rPr lang="ru-RU" sz="1000" dirty="0" err="1" smtClean="0">
                          <a:effectLst/>
                        </a:rPr>
                        <a:t>Долотинского</a:t>
                      </a:r>
                      <a:r>
                        <a:rPr lang="ru-RU" sz="1000" dirty="0" smtClean="0">
                          <a:effectLst/>
                        </a:rPr>
                        <a:t> </a:t>
                      </a:r>
                      <a:r>
                        <a:rPr lang="ru-RU" sz="1000" dirty="0">
                          <a:effectLst/>
                        </a:rPr>
                        <a:t>сельского поселения от </a:t>
                      </a:r>
                      <a:r>
                        <a:rPr lang="ru-RU" sz="1000" dirty="0" smtClean="0">
                          <a:effectLst/>
                        </a:rPr>
                        <a:t>28.12.2015 </a:t>
                      </a:r>
                      <a:r>
                        <a:rPr lang="ru-RU" sz="1000" dirty="0">
                          <a:effectLst/>
                        </a:rPr>
                        <a:t>№ </a:t>
                      </a:r>
                      <a:r>
                        <a:rPr lang="ru-RU" sz="1000" dirty="0" smtClean="0">
                          <a:effectLst/>
                        </a:rPr>
                        <a:t>110 </a:t>
                      </a:r>
                      <a:r>
                        <a:rPr lang="ru-RU" sz="1000" dirty="0">
                          <a:effectLst/>
                        </a:rPr>
                        <a:t>(первоначально утвержденный)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2017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Темп </a:t>
                      </a:r>
                      <a:endParaRPr lang="en-US" sz="1000" dirty="0" smtClean="0">
                        <a:effectLst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роста </a:t>
                      </a:r>
                      <a:r>
                        <a:rPr lang="ru-RU" sz="1000" dirty="0">
                          <a:effectLst/>
                        </a:rPr>
                        <a:t>к 2016, (%)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2018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Темп роста к 2017, (%)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2019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Темп роста к 2018, (%)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</a:tr>
              <a:tr h="2024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</a:t>
                      </a:r>
                      <a:r>
                        <a:rPr lang="ru-RU" sz="1000" dirty="0">
                          <a:effectLst/>
                        </a:rPr>
                        <a:t>. Доходы, всего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17 432,1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15</a:t>
                      </a:r>
                      <a:r>
                        <a:rPr lang="ru-RU" sz="1000" baseline="0" dirty="0" smtClean="0">
                          <a:effectLst/>
                        </a:rPr>
                        <a:t> 889,3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91,1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4 972,6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31,3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4 871,5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97,9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</a:tr>
              <a:tr h="20247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из них: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 b="1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 b="1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 b="1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</a:tr>
              <a:tr h="202478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налоговые и неналоговые доходы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 anchor="b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5 598,3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4</a:t>
                      </a:r>
                      <a:r>
                        <a:rPr lang="ru-RU" sz="1000" baseline="0" dirty="0" smtClean="0">
                          <a:effectLst/>
                        </a:rPr>
                        <a:t> 509,8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80,5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3</a:t>
                      </a:r>
                      <a:r>
                        <a:rPr lang="ru-RU" sz="1000" baseline="0" dirty="0" smtClean="0">
                          <a:effectLst/>
                        </a:rPr>
                        <a:t> 269,4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72,5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3</a:t>
                      </a:r>
                      <a:r>
                        <a:rPr lang="ru-RU" sz="1000" baseline="0" dirty="0" smtClean="0">
                          <a:effectLst/>
                        </a:rPr>
                        <a:t> 343,3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102,2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</a:tr>
              <a:tr h="4049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 b="1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 b="1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 b="1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 b="1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</a:tr>
              <a:tr h="4049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безвозмездные поступления 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11</a:t>
                      </a:r>
                      <a:r>
                        <a:rPr lang="ru-RU" sz="1000" baseline="0" dirty="0" smtClean="0">
                          <a:effectLst/>
                        </a:rPr>
                        <a:t> 833,8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11</a:t>
                      </a:r>
                      <a:r>
                        <a:rPr lang="ru-RU" sz="1000" baseline="0" dirty="0" smtClean="0">
                          <a:effectLst/>
                        </a:rPr>
                        <a:t> 379,5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96,1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</a:t>
                      </a:r>
                      <a:r>
                        <a:rPr lang="ru-RU" sz="1000" baseline="0" dirty="0" smtClean="0">
                          <a:effectLst/>
                        </a:rPr>
                        <a:t> 703,2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15,0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</a:t>
                      </a:r>
                      <a:r>
                        <a:rPr lang="ru-RU" sz="1000" baseline="0" dirty="0" smtClean="0">
                          <a:effectLst/>
                        </a:rPr>
                        <a:t> 528,2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-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89,7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</a:tr>
              <a:tr h="4049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II</a:t>
                      </a:r>
                      <a:r>
                        <a:rPr lang="ru-RU" sz="1000" dirty="0">
                          <a:effectLst/>
                        </a:rPr>
                        <a:t>. Расходы, всего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17</a:t>
                      </a:r>
                      <a:r>
                        <a:rPr lang="ru-RU" sz="1000" baseline="0" dirty="0" smtClean="0">
                          <a:effectLst/>
                        </a:rPr>
                        <a:t> 432,1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15 889,3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91,1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5 298,7</a:t>
                      </a: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33,3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5</a:t>
                      </a:r>
                      <a:r>
                        <a:rPr lang="ru-RU" sz="1000" baseline="0" dirty="0" smtClean="0">
                          <a:effectLst/>
                        </a:rPr>
                        <a:t> 204,5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98,2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</a:tr>
              <a:tr h="4049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III</a:t>
                      </a:r>
                      <a:r>
                        <a:rPr lang="ru-RU" sz="1000" dirty="0">
                          <a:effectLst/>
                        </a:rPr>
                        <a:t>. Дефицит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(-), профицит (+),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 b="1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326,1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333,0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</a:tr>
              <a:tr h="6074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в % к объему собственных доходов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 b="1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-</a:t>
                      </a:r>
                      <a:endParaRPr lang="ru-RU" sz="1000" b="1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</a:tr>
              <a:tr h="6074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VI</a:t>
                      </a:r>
                      <a:r>
                        <a:rPr lang="ru-RU" sz="1000" dirty="0">
                          <a:effectLst/>
                        </a:rPr>
                        <a:t>. Источники финансирования дефицита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indent="6858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</a:rPr>
                        <a:t>-326,1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 </a:t>
                      </a:r>
                      <a:r>
                        <a:rPr lang="ru-RU" sz="1000" dirty="0" smtClean="0">
                          <a:effectLst/>
                        </a:rPr>
                        <a:t>333,0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 anchor="ctr"/>
                </a:tc>
                <a:tc>
                  <a:txBody>
                    <a:bodyPr/>
                    <a:lstStyle/>
                    <a:p>
                      <a:pPr indent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</a:rPr>
                        <a:t>-</a:t>
                      </a:r>
                      <a:endParaRPr lang="ru-RU" sz="1000" b="1" dirty="0">
                        <a:solidFill>
                          <a:srgbClr val="0000CC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8450" marR="58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58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340768"/>
          </a:xfrm>
          <a:effectLst>
            <a:outerShdw blurRad="76200" dist="50800" dir="5400000" rotWithShape="0">
              <a:srgbClr val="4E3B30">
                <a:alpha val="60000"/>
              </a:srgbClr>
            </a:outerShdw>
            <a:softEdge rad="127000"/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Основные </a:t>
            </a:r>
            <a:r>
              <a:rPr lang="ru-RU" sz="24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параметры </a:t>
            </a:r>
            <a:r>
              <a:rPr lang="ru-RU" sz="2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бюджета поселения на 2017 год</a:t>
            </a:r>
            <a:br>
              <a:rPr lang="ru-RU" sz="2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</a:br>
            <a:r>
              <a:rPr lang="ru-RU" sz="2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/>
            </a:r>
            <a:br>
              <a:rPr lang="ru-RU" sz="2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</a:br>
            <a:r>
              <a:rPr lang="ru-RU" sz="2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FF33"/>
                </a:solidFill>
                <a:effectLst/>
              </a:rPr>
              <a:t>Доходы бюджета поселения                             Расходы бюджета поселения</a:t>
            </a:r>
            <a:r>
              <a:rPr lang="ru-RU" sz="1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FF33"/>
                </a:solidFill>
                <a:effectLst/>
              </a:rPr>
              <a:t/>
            </a:r>
            <a:br>
              <a:rPr lang="ru-RU" sz="1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FF33"/>
                </a:solidFill>
                <a:effectLst/>
              </a:rPr>
            </a:br>
            <a:r>
              <a:rPr lang="ru-RU" sz="18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FF33"/>
                </a:solidFill>
                <a:effectLst/>
              </a:rPr>
              <a:t> </a:t>
            </a:r>
            <a:r>
              <a:rPr lang="ru-RU" sz="1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FF33"/>
                </a:solidFill>
                <a:effectLst/>
              </a:rPr>
              <a:t>                                                                                                                           </a:t>
            </a:r>
            <a:r>
              <a:rPr lang="ru-RU" sz="13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00CC"/>
                </a:solidFill>
                <a:effectLst/>
              </a:rPr>
              <a:t>тыс. рублей</a:t>
            </a:r>
            <a:r>
              <a:rPr lang="ru-RU" sz="2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66FF33"/>
                </a:solidFill>
                <a:effectLst/>
              </a:rPr>
              <a:t>  </a:t>
            </a:r>
            <a:r>
              <a:rPr lang="ru-RU" sz="20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                                                                                                                                                                                      </a:t>
            </a:r>
            <a:endParaRPr lang="ru-RU" sz="12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60909387"/>
              </p:ext>
            </p:extLst>
          </p:nvPr>
        </p:nvGraphicFramePr>
        <p:xfrm>
          <a:off x="179388" y="1412776"/>
          <a:ext cx="8812212" cy="5256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29253"/>
              </p:ext>
            </p:extLst>
          </p:nvPr>
        </p:nvGraphicFramePr>
        <p:xfrm>
          <a:off x="107504" y="1484787"/>
          <a:ext cx="8928992" cy="4597604"/>
        </p:xfrm>
        <a:graphic>
          <a:graphicData uri="http://schemas.openxmlformats.org/drawingml/2006/table">
            <a:tbl>
              <a:tblPr firstRow="1" bandRow="1">
                <a:tableStyleId>{08FB837D-C827-4EFA-A057-4D05807E0F7C}</a:tableStyleId>
              </a:tblPr>
              <a:tblGrid>
                <a:gridCol w="4464496"/>
                <a:gridCol w="4464496"/>
              </a:tblGrid>
              <a:tr h="432045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15</a:t>
                      </a:r>
                      <a:r>
                        <a:rPr lang="ru-RU" sz="2000" baseline="0" dirty="0" smtClean="0"/>
                        <a:t> 889,3</a:t>
                      </a:r>
                      <a:endParaRPr lang="ru-RU" sz="2000" b="1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2000" kern="1200" dirty="0" smtClean="0"/>
                        <a:t>15</a:t>
                      </a:r>
                      <a:r>
                        <a:rPr kumimoji="0" lang="ru-RU" sz="2000" kern="1200" baseline="0" dirty="0" smtClean="0"/>
                        <a:t> 889</a:t>
                      </a:r>
                      <a:r>
                        <a:rPr kumimoji="0" lang="ru-RU" sz="2000" kern="1200" dirty="0" smtClean="0"/>
                        <a:t>,3</a:t>
                      </a:r>
                      <a:endParaRPr kumimoji="0" lang="ru-RU" sz="2000" b="1" kern="1200" dirty="0">
                        <a:solidFill>
                          <a:srgbClr val="7030A0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637167">
                <a:tc>
                  <a:txBody>
                    <a:bodyPr/>
                    <a:lstStyle/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Налог на доходы физических лиц </a:t>
                      </a:r>
                    </a:p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2 368,8</a:t>
                      </a:r>
                      <a:endParaRPr lang="ru-RU" sz="1600" b="1" cap="none" spc="0" dirty="0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Культура</a:t>
                      </a:r>
                    </a:p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946,5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</a:tr>
              <a:tr h="637167">
                <a:tc>
                  <a:txBody>
                    <a:bodyPr/>
                    <a:lstStyle/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Налоги на совокупный доход</a:t>
                      </a:r>
                    </a:p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  715,1</a:t>
                      </a:r>
                      <a:endParaRPr lang="ru-RU" sz="1600" b="1" cap="none" spc="0" dirty="0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Жилищно-коммунальное хозяйство</a:t>
                      </a:r>
                    </a:p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9 659,3</a:t>
                      </a:r>
                      <a:endParaRPr lang="ru-RU" sz="1600" b="1" cap="none" spc="0" dirty="0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</a:tr>
              <a:tr h="637167">
                <a:tc>
                  <a:txBody>
                    <a:bodyPr/>
                    <a:lstStyle/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Налоги на имущество физических лиц</a:t>
                      </a:r>
                    </a:p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87,1</a:t>
                      </a:r>
                      <a:endParaRPr lang="ru-RU" sz="1600" b="1" cap="none" spc="0" dirty="0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Национальная оборона</a:t>
                      </a:r>
                    </a:p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173,3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</a:tr>
              <a:tr h="60568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cap="none" spc="0" noProof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Земельный налог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kern="1200" cap="none" spc="0" noProof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1</a:t>
                      </a:r>
                      <a:r>
                        <a:rPr kumimoji="0" lang="ru-RU" sz="1600" kern="1200" cap="none" spc="0" baseline="0" noProof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 063,1</a:t>
                      </a:r>
                      <a:endParaRPr kumimoji="0" lang="ru-RU" sz="1600" kern="1200" cap="none" spc="0" noProof="0" dirty="0" smtClean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Национальная безопасность и правоохранительная деятельность</a:t>
                      </a:r>
                    </a:p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40,0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</a:tr>
              <a:tr h="79393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 w="10541" cmpd="sng">
                            <a:solidFill>
                              <a:srgbClr val="CEB966">
                                <a:shade val="88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  <a:uLnTx/>
                          <a:uFillTx/>
                        </a:rPr>
                        <a:t>Безвозмездные поступления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 w="10541" cmpd="sng">
                            <a:solidFill>
                              <a:srgbClr val="CEB966">
                                <a:shade val="88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  <a:uLnTx/>
                          <a:uFillTx/>
                        </a:rPr>
                        <a:t>11 379,5</a:t>
                      </a:r>
                      <a:endParaRPr kumimoji="0" lang="ru-RU" sz="1600" b="1" i="0" u="none" strike="noStrike" kern="1200" cap="none" spc="0" normalizeH="0" baseline="0" noProof="0" dirty="0" smtClean="0">
                        <a:ln w="10541" cmpd="sng">
                          <a:solidFill>
                            <a:srgbClr val="CEB966">
                              <a:shade val="88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CEB966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CEB966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CEB966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CEB966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CEB966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kern="12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Национальная экономика</a:t>
                      </a:r>
                    </a:p>
                    <a:p>
                      <a:pPr algn="ctr"/>
                      <a:r>
                        <a:rPr kumimoji="0" lang="ru-RU" sz="1600" kern="12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881,8</a:t>
                      </a:r>
                      <a:endParaRPr kumimoji="0" lang="ru-RU" sz="1600" kern="1200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371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 w="10541" cmpd="sng">
                            <a:solidFill>
                              <a:srgbClr val="CEB966">
                                <a:shade val="88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  <a:uLnTx/>
                          <a:uFillTx/>
                        </a:rPr>
                        <a:t>Иные доходы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u="none" strike="noStrike" kern="1200" cap="none" spc="0" normalizeH="0" baseline="0" noProof="0" dirty="0" smtClean="0">
                          <a:ln w="10541" cmpd="sng">
                            <a:solidFill>
                              <a:srgbClr val="CEB966">
                                <a:shade val="88000"/>
                                <a:satMod val="110000"/>
                              </a:srgbClr>
                            </a:solidFill>
                            <a:prstDash val="solid"/>
                          </a:ln>
                          <a:effectLst/>
                          <a:uLnTx/>
                          <a:uFillTx/>
                        </a:rPr>
                        <a:t>275,7</a:t>
                      </a:r>
                      <a:endParaRPr kumimoji="0" lang="ru-RU" sz="1600" b="1" i="0" u="none" strike="noStrike" kern="1200" cap="none" spc="0" normalizeH="0" baseline="0" noProof="0" dirty="0" smtClean="0">
                        <a:ln w="10541" cmpd="sng">
                          <a:solidFill>
                            <a:srgbClr val="CEB966">
                              <a:shade val="88000"/>
                              <a:satMod val="110000"/>
                            </a:srgb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rgbClr val="CEB966">
                                <a:tint val="40000"/>
                                <a:satMod val="250000"/>
                              </a:srgbClr>
                            </a:gs>
                            <a:gs pos="9000">
                              <a:srgbClr val="CEB966">
                                <a:tint val="52000"/>
                                <a:satMod val="300000"/>
                              </a:srgbClr>
                            </a:gs>
                            <a:gs pos="50000">
                              <a:srgbClr val="CEB966">
                                <a:shade val="20000"/>
                                <a:satMod val="300000"/>
                              </a:srgbClr>
                            </a:gs>
                            <a:gs pos="79000">
                              <a:srgbClr val="CEB966">
                                <a:tint val="52000"/>
                                <a:satMod val="300000"/>
                              </a:srgbClr>
                            </a:gs>
                            <a:gs pos="100000">
                              <a:srgbClr val="CEB966">
                                <a:tint val="40000"/>
                                <a:satMod val="250000"/>
                              </a:srgbClr>
                            </a:gs>
                          </a:gsLst>
                          <a:lin ang="5400000"/>
                        </a:gra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Иные расходы</a:t>
                      </a:r>
                    </a:p>
                    <a:p>
                      <a:pPr algn="ctr"/>
                      <a:r>
                        <a:rPr lang="ru-RU" sz="1600" cap="none" spc="0" dirty="0" smtClean="0">
                          <a:ln w="10541" cmpd="sng">
                            <a:solidFill>
                              <a:schemeClr val="accent1">
                                <a:shade val="88000"/>
                                <a:satMod val="110000"/>
                              </a:schemeClr>
                            </a:solidFill>
                            <a:prstDash val="solid"/>
                          </a:ln>
                          <a:effectLst/>
                        </a:rPr>
                        <a:t>4 188,4</a:t>
                      </a:r>
                      <a:endParaRPr lang="ru-RU" sz="1600" b="1" cap="none" spc="0" dirty="0">
                        <a:ln w="10541" cmpd="sng">
                          <a:solidFill>
                            <a:schemeClr val="accent1">
                              <a:shade val="88000"/>
                              <a:satMod val="110000"/>
                            </a:schemeClr>
                          </a:solidFill>
                          <a:prstDash val="solid"/>
                        </a:ln>
                        <a:gradFill>
                          <a:gsLst>
                            <a:gs pos="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  <a:gs pos="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50000">
                              <a:schemeClr val="accent1">
                                <a:shade val="20000"/>
                                <a:satMod val="300000"/>
                              </a:schemeClr>
                            </a:gs>
                            <a:gs pos="79000">
                              <a:schemeClr val="accent1">
                                <a:tint val="52000"/>
                                <a:satMod val="300000"/>
                              </a:schemeClr>
                            </a:gs>
                            <a:gs pos="100000">
                              <a:schemeClr val="accent1">
                                <a:tint val="40000"/>
                                <a:satMod val="250000"/>
                              </a:schemeClr>
                            </a:gs>
                          </a:gsLst>
                          <a:lin ang="5400000"/>
                        </a:gradFill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22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116632"/>
            <a:ext cx="8686800" cy="57606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Основные параметры бюджета поселения на </a:t>
            </a:r>
            <a:r>
              <a:rPr lang="ru-RU" sz="2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  <a:t>2018 и 2019 год</a:t>
            </a:r>
            <a:br>
              <a:rPr lang="ru-RU" sz="24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C00000"/>
                </a:solidFill>
                <a:effectLst/>
              </a:rPr>
            </a:br>
            <a:r>
              <a:rPr lang="ru-RU" sz="1600" b="1" cap="none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</a:t>
            </a:r>
            <a:r>
              <a:rPr lang="ru-RU" sz="16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/>
              </a:rPr>
              <a:t>                                                                                                                                              тыс. рублей</a:t>
            </a:r>
            <a:endParaRPr lang="ru-RU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651513607"/>
              </p:ext>
            </p:extLst>
          </p:nvPr>
        </p:nvGraphicFramePr>
        <p:xfrm>
          <a:off x="304800" y="1052511"/>
          <a:ext cx="4191000" cy="5184801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095500"/>
                <a:gridCol w="2095500"/>
              </a:tblGrid>
              <a:tr h="450222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n>
                            <a:solidFill>
                              <a:schemeClr val="accent5">
                                <a:lumMod val="50000"/>
                              </a:schemeClr>
                            </a:solidFill>
                          </a:ln>
                        </a:rPr>
                        <a:t>2018 год</a:t>
                      </a:r>
                      <a:endParaRPr lang="ru-RU" dirty="0">
                        <a:ln>
                          <a:solidFill>
                            <a:schemeClr val="accent5">
                              <a:lumMod val="50000"/>
                            </a:schemeClr>
                          </a:solidFill>
                        </a:ln>
                        <a:solidFill>
                          <a:srgbClr val="9900CC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7709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Доходы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dk1"/>
                          </a:solidFill>
                        </a:rPr>
                        <a:t>4</a:t>
                      </a:r>
                      <a:r>
                        <a:rPr lang="ru-RU" baseline="0" dirty="0" smtClean="0">
                          <a:solidFill>
                            <a:schemeClr val="dk1"/>
                          </a:solidFill>
                        </a:rPr>
                        <a:t> 972,6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Расходы</a:t>
                      </a:r>
                    </a:p>
                    <a:p>
                      <a:pPr algn="ctr"/>
                      <a:r>
                        <a:rPr lang="ru-RU" dirty="0" smtClean="0"/>
                        <a:t>5</a:t>
                      </a:r>
                      <a:r>
                        <a:rPr lang="ru-RU" baseline="0" dirty="0" smtClean="0"/>
                        <a:t> 298,7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777095"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Налог на доходы физических лиц </a:t>
                      </a:r>
                    </a:p>
                    <a:p>
                      <a:pPr algn="ctr"/>
                      <a:r>
                        <a:rPr lang="ru-RU" sz="1200" b="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</a:rPr>
                        <a:t>1 091,4</a:t>
                      </a:r>
                      <a:endParaRPr lang="ru-RU" sz="1200" b="1" cap="none" spc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Культура</a:t>
                      </a:r>
                    </a:p>
                    <a:p>
                      <a:pPr algn="ctr"/>
                      <a:r>
                        <a:rPr lang="ru-RU" sz="1200" b="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</a:rPr>
                        <a:t>946,5</a:t>
                      </a:r>
                      <a:endParaRPr lang="ru-RU" sz="1200" b="1" cap="none" spc="0" dirty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</a:endParaRPr>
                    </a:p>
                  </a:txBody>
                  <a:tcPr/>
                </a:tc>
              </a:tr>
              <a:tr h="777095"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Налоги на совокупный доход</a:t>
                      </a:r>
                    </a:p>
                    <a:p>
                      <a:pPr algn="ctr"/>
                      <a:r>
                        <a:rPr lang="ru-RU" sz="1200" b="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</a:rPr>
                        <a:t>747,3</a:t>
                      </a:r>
                      <a:endParaRPr lang="ru-RU" sz="1200" b="1" cap="none" spc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Жилищно-коммунальное хозяйство</a:t>
                      </a:r>
                    </a:p>
                    <a:p>
                      <a:pPr algn="ctr"/>
                      <a:r>
                        <a:rPr lang="ru-RU" sz="1200" b="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</a:rPr>
                        <a:t>348,0</a:t>
                      </a:r>
                      <a:endParaRPr lang="ru-RU" sz="1200" b="1" cap="none" spc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</a:endParaRPr>
                    </a:p>
                  </a:txBody>
                  <a:tcPr/>
                </a:tc>
              </a:tr>
              <a:tr h="603094"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Налоги на имущество</a:t>
                      </a:r>
                    </a:p>
                    <a:p>
                      <a:pPr algn="ctr"/>
                      <a:r>
                        <a:rPr lang="ru-RU" sz="1200" b="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</a:rPr>
                        <a:t>1</a:t>
                      </a:r>
                      <a:r>
                        <a:rPr lang="ru-RU" sz="1200" b="0" cap="none" spc="0" baseline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</a:rPr>
                        <a:t> 042,6</a:t>
                      </a:r>
                      <a:endParaRPr lang="ru-RU" sz="1200" b="1" cap="none" spc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Национальная оборона</a:t>
                      </a:r>
                    </a:p>
                    <a:p>
                      <a:pPr algn="ctr"/>
                      <a:r>
                        <a:rPr lang="ru-RU" sz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173,3</a:t>
                      </a:r>
                      <a:endParaRPr lang="ru-RU" sz="1200" b="1" cap="none" spc="0" dirty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</a:endParaRPr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  <a:uLnTx/>
                          <a:uFillTx/>
                        </a:rPr>
                        <a:t>Безвозмездные поступления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  <a:uLnTx/>
                          <a:uFillTx/>
                        </a:rPr>
                        <a:t>1 703,2</a:t>
                      </a:r>
                      <a:endParaRPr kumimoji="0" lang="ru-RU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Национальная безопасность и правоохранительная деятельность</a:t>
                      </a:r>
                    </a:p>
                    <a:p>
                      <a:pPr algn="ctr"/>
                      <a:r>
                        <a:rPr lang="ru-RU" sz="1200" b="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</a:rPr>
                        <a:t>10,0</a:t>
                      </a:r>
                      <a:endParaRPr lang="ru-RU" sz="1200" b="1" cap="none" spc="0" dirty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  <a:uLnTx/>
                          <a:uFillTx/>
                        </a:rPr>
                        <a:t>Иные доходы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388,1</a:t>
                      </a:r>
                      <a:endParaRPr kumimoji="0" lang="ru-RU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Иные расходы</a:t>
                      </a:r>
                    </a:p>
                    <a:p>
                      <a:pPr algn="ctr"/>
                      <a:r>
                        <a:rPr lang="ru-RU" sz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3</a:t>
                      </a:r>
                      <a:r>
                        <a:rPr lang="ru-RU" sz="1200" cap="none" spc="0" baseline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 820,9</a:t>
                      </a:r>
                      <a:endParaRPr lang="ru-RU" sz="1200" cap="none" spc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Объект 5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564383064"/>
              </p:ext>
            </p:extLst>
          </p:nvPr>
        </p:nvGraphicFramePr>
        <p:xfrm>
          <a:off x="4648200" y="1052513"/>
          <a:ext cx="4343400" cy="5184799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2171700"/>
                <a:gridCol w="2171700"/>
              </a:tblGrid>
              <a:tr h="443881">
                <a:tc gridSpan="2"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kern="1200" dirty="0" smtClean="0">
                          <a:ln>
                            <a:solidFill>
                              <a:schemeClr val="accent5">
                                <a:lumMod val="50000"/>
                              </a:schemeClr>
                            </a:solidFill>
                          </a:ln>
                        </a:rPr>
                        <a:t>2019 год</a:t>
                      </a:r>
                      <a:endParaRPr kumimoji="0" lang="ru-RU" b="1" kern="1200" dirty="0">
                        <a:ln>
                          <a:solidFill>
                            <a:schemeClr val="accent5">
                              <a:lumMod val="50000"/>
                            </a:schemeClr>
                          </a:solidFill>
                        </a:ln>
                        <a:solidFill>
                          <a:srgbClr val="9900CC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</a:tr>
              <a:tr h="76615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Доходы 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dk1"/>
                          </a:solidFill>
                        </a:rPr>
                        <a:t>4</a:t>
                      </a:r>
                      <a:r>
                        <a:rPr lang="ru-RU" baseline="0" dirty="0" smtClean="0">
                          <a:solidFill>
                            <a:schemeClr val="dk1"/>
                          </a:solidFill>
                        </a:rPr>
                        <a:t> 871,5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Расходы</a:t>
                      </a:r>
                    </a:p>
                    <a:p>
                      <a:pPr algn="ctr"/>
                      <a:r>
                        <a:rPr lang="ru-RU" dirty="0" smtClean="0">
                          <a:solidFill>
                            <a:schemeClr val="dk1"/>
                          </a:solidFill>
                        </a:rPr>
                        <a:t>5</a:t>
                      </a:r>
                      <a:r>
                        <a:rPr lang="ru-RU" baseline="0" dirty="0" smtClean="0">
                          <a:solidFill>
                            <a:schemeClr val="dk1"/>
                          </a:solidFill>
                        </a:rPr>
                        <a:t> 204,5</a:t>
                      </a:r>
                      <a:endParaRPr lang="ru-RU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76615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Налог на доходы физических лиц 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ru-RU" sz="1200" kern="1200" cap="none" spc="0" baseline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123,9</a:t>
                      </a:r>
                      <a:endParaRPr kumimoji="0" lang="ru-RU" sz="1200" kern="1200" cap="none" spc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Культура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946,5</a:t>
                      </a:r>
                      <a:endParaRPr kumimoji="0" lang="ru-RU" sz="1200" kern="1200" cap="none" spc="0" dirty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66150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Налоги на совокупный доход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777,2</a:t>
                      </a:r>
                      <a:endParaRPr kumimoji="0" lang="ru-RU" sz="1200" kern="1200" cap="none" spc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Жилищно-коммунальное хозяйство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359,1</a:t>
                      </a:r>
                      <a:endParaRPr kumimoji="0" lang="ru-RU" sz="1200" kern="1200" cap="none" spc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42268"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Налоги на имущество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1042,6</a:t>
                      </a:r>
                      <a:endParaRPr kumimoji="0" lang="ru-RU" sz="1200" kern="1200" cap="none" spc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Национальная оборона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173,3</a:t>
                      </a:r>
                      <a:endParaRPr kumimoji="0" lang="ru-RU" sz="1200" kern="1200" cap="none" spc="0" dirty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1521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  <a:uLnTx/>
                          <a:uFillTx/>
                        </a:rPr>
                        <a:t>Безвозмездные поступления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1 528,2</a:t>
                      </a:r>
                      <a:endParaRPr kumimoji="0" lang="ru-RU" sz="1200" b="1" i="0" u="none" strike="noStrike" kern="1200" cap="none" spc="0" normalizeH="0" baseline="0" noProof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Национальная безопасность и правоохранительная деятельность</a:t>
                      </a:r>
                    </a:p>
                    <a:p>
                      <a:pPr algn="ctr"/>
                      <a:r>
                        <a:rPr lang="ru-RU" sz="1200" b="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</a:rPr>
                        <a:t>15,0</a:t>
                      </a:r>
                      <a:endParaRPr lang="ru-RU" sz="1200" b="1" cap="none" spc="0" dirty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</a:endParaRPr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cap="none" spc="0" noProof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Иные доходы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kern="1200" cap="none" spc="0" noProof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399,6</a:t>
                      </a:r>
                      <a:endParaRPr kumimoji="0" lang="ru-RU" sz="1200" kern="1200" cap="none" spc="0" noProof="0" dirty="0" smtClean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Иные расходы</a:t>
                      </a:r>
                    </a:p>
                    <a:p>
                      <a:pPr marL="0" algn="ctr" rtl="0" eaLnBrk="1" latinLnBrk="0" hangingPunct="1"/>
                      <a:r>
                        <a:rPr kumimoji="0" lang="ru-RU" sz="1200" kern="1200" cap="none" spc="0" dirty="0" smtClean="0">
                          <a:ln w="10541" cmpd="sng">
                            <a:solidFill>
                              <a:srgbClr val="33CC33"/>
                            </a:solidFill>
                            <a:prstDash val="solid"/>
                          </a:ln>
                          <a:effectLst/>
                        </a:rPr>
                        <a:t>3 710,6</a:t>
                      </a:r>
                      <a:endParaRPr kumimoji="0" lang="ru-RU" sz="1200" kern="1200" cap="none" spc="0" dirty="0">
                        <a:ln w="10541" cmpd="sng">
                          <a:solidFill>
                            <a:srgbClr val="33CC33"/>
                          </a:solidFill>
                          <a:prstDash val="solid"/>
                        </a:ln>
                        <a:solidFill>
                          <a:srgbClr val="05080F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68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39200" cy="1008112"/>
          </a:xfrm>
        </p:spPr>
        <p:txBody>
          <a:bodyPr>
            <a:normAutofit fontScale="90000"/>
          </a:bodyPr>
          <a:lstStyle/>
          <a:p>
            <a:pPr algn="ctr">
              <a:spcAft>
                <a:spcPts val="1800"/>
              </a:spcAft>
            </a:pPr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/>
            </a:r>
            <a:b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</a:br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/>
              </a:rPr>
              <a:t>ДИНАМИКА ДОХОДОВ БЮДЖЕТА ПОСЕЛЕНИЯ</a:t>
            </a:r>
            <a:b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/>
              </a:rPr>
              <a:t/>
            </a:r>
            <a:b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/>
              </a:rPr>
            </a:br>
            <a:r>
              <a:rPr lang="ru-RU" sz="32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                                                                             </a:t>
            </a:r>
            <a:r>
              <a:rPr lang="ru-RU" sz="1800" b="1" cap="none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тыс. рублей</a:t>
            </a:r>
            <a:endParaRPr lang="ru-RU" sz="1800" b="1" cap="none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77473373"/>
              </p:ext>
            </p:extLst>
          </p:nvPr>
        </p:nvGraphicFramePr>
        <p:xfrm>
          <a:off x="107504" y="692696"/>
          <a:ext cx="8884096" cy="57606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99496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59553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>
            <a:normAutofit fontScale="90000"/>
          </a:bodyPr>
          <a:lstStyle/>
          <a:p>
            <a:pPr algn="ctr"/>
            <a:r>
              <a:rPr lang="ru-RU" sz="2000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ПОСТУПАЮЩИЕ</a:t>
            </a:r>
            <a:r>
              <a:rPr lang="ru-RU" sz="2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u-RU" sz="20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chemeClr val="tx1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В БЮДЖЕТ ДЕНЕЖНЫЕ СРЕДСТВА </a:t>
            </a:r>
          </a:p>
        </p:txBody>
      </p:sp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412776"/>
            <a:ext cx="8640960" cy="5112568"/>
          </a:xfrm>
        </p:spPr>
      </p:pic>
    </p:spTree>
    <p:extLst>
      <p:ext uri="{BB962C8B-B14F-4D97-AF65-F5344CB8AC3E}">
        <p14:creationId xmlns:p14="http://schemas.microsoft.com/office/powerpoint/2010/main" val="3423590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116632"/>
            <a:ext cx="8686800" cy="936104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2800" b="1" cap="none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6600FF"/>
                </a:solidFill>
                <a:effectLst/>
              </a:rPr>
              <a:t>СОБСТВЕННЫЕ ДОХОДЫ БЮДЖЕТА ПОСЕЛЕНИЯ</a:t>
            </a:r>
            <a:endParaRPr lang="ru-RU" sz="2800" dirty="0">
              <a:solidFill>
                <a:srgbClr val="6600FF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07101449"/>
              </p:ext>
            </p:extLst>
          </p:nvPr>
        </p:nvGraphicFramePr>
        <p:xfrm>
          <a:off x="35496" y="1124744"/>
          <a:ext cx="9108504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258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оду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2164</TotalTime>
  <Words>1306</Words>
  <Application>Microsoft Office PowerPoint</Application>
  <PresentationFormat>Экран (4:3)</PresentationFormat>
  <Paragraphs>543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Воздушный поток</vt:lpstr>
      <vt:lpstr>БЮДЖЕТ  ДОЛОТИНСКОГО СЕЛЬСКОГО ПОСЕЛЕНИЯ КРАСНОСУЛИНСКОГО РАЙОНА  НА 2017 ГОД  И НА ПЛАНОВЫЙ ПЕРИОД  2018 И 2019 ГОДОВ   (материалы подготовлены с учетом приказа Минфина России от 22.09.2015 № 145н «Об утверждении Методических рекомендаций по представлению бюджетов субъектов Российской Федерации и местных бюджетов и отчетов об их исполнении в доступной для граждан форме»)                                                         </vt:lpstr>
      <vt:lpstr>Основа формирования бюджета поселения на 2017 год и на плановый период 2018 и 2019 годов</vt:lpstr>
      <vt:lpstr>Презентация PowerPoint</vt:lpstr>
      <vt:lpstr>Прогноз основных характеристик бюджета на 2017 год и на плановый период 2018 и 2019 годов: </vt:lpstr>
      <vt:lpstr>Основные параметры бюджета поселения на 2017 год  Доходы бюджета поселения                             Расходы бюджета поселения                                                                                                                             тыс. рублей                                                                                                                                                                                         </vt:lpstr>
      <vt:lpstr>Основные параметры бюджета поселения на 2018 и 2019 год                                                                                                                                                тыс. рублей</vt:lpstr>
      <vt:lpstr> ДИНАМИКА ДОХОДОВ БЮДЖЕТА ПОСЕЛЕНИЯ                                                                                тыс. рублей</vt:lpstr>
      <vt:lpstr>ПОСТУПАЮЩИЕ В БЮДЖЕТ ДЕНЕЖНЫЕ СРЕДСТВА </vt:lpstr>
      <vt:lpstr>СОБСТВЕННЫЕ ДОХОДЫ БЮДЖЕТА ПОСЕЛЕНИЯ</vt:lpstr>
      <vt:lpstr>Структура налоговых и неналоговых доходов бюджета поселения в 2017 году</vt:lpstr>
      <vt:lpstr>Динамика поступлений налога на доходы физических лиц в бюджет поселения</vt:lpstr>
      <vt:lpstr> Безвозмездные поступления</vt:lpstr>
      <vt:lpstr>Расходы бюджета поселения  в 2017 году</vt:lpstr>
      <vt:lpstr>Расходы бюджета поселения</vt:lpstr>
      <vt:lpstr>Презентация PowerPoint</vt:lpstr>
      <vt:lpstr>Расходы бюджета поселения,  формируемые в рамках муниципальных программ Долотинского сельского поселения, и непрограммные расходы </vt:lpstr>
      <vt:lpstr> Расходы на культуру                                                                         тыс. рублей</vt:lpstr>
      <vt:lpstr>Расходы на жилищно-коммунальное хозяйство</vt:lpstr>
      <vt:lpstr>Дорожное хозяйство</vt:lpstr>
      <vt:lpstr>Программная структура расходов бюджета поселения                                                                                                                                                                          тыс. рублей </vt:lpstr>
      <vt:lpstr>Муниципальный долг Гуково-Гнилушевского сельского поселения </vt:lpstr>
      <vt:lpstr>Проект  Бюджетного прогноза  Долотинского сельского поселения  на период 2017-2022 годов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Ольга</cp:lastModifiedBy>
  <cp:revision>197</cp:revision>
  <dcterms:created xsi:type="dcterms:W3CDTF">2016-02-09T11:46:40Z</dcterms:created>
  <dcterms:modified xsi:type="dcterms:W3CDTF">2017-02-22T14:15:45Z</dcterms:modified>
</cp:coreProperties>
</file>