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0" r:id="rId10"/>
    <p:sldId id="266" r:id="rId11"/>
    <p:sldId id="267" r:id="rId12"/>
    <p:sldId id="261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104" d="100"/>
          <a:sy n="104" d="100"/>
        </p:scale>
        <p:origin x="-1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image" Target="../media/image3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dirty="0" smtClean="0"/>
              <a:t>тыс. рублей</a:t>
            </a:r>
            <a:endParaRPr lang="ru-RU" sz="1200" dirty="0"/>
          </a:p>
        </c:rich>
      </c:tx>
      <c:layout>
        <c:manualLayout>
          <c:xMode val="edge"/>
          <c:yMode val="edge"/>
          <c:x val="0.42984366797900253"/>
          <c:y val="7.4999999999999997E-2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  <c:spPr>
        <a:solidFill>
          <a:srgbClr val="FFFF00"/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бюджета всего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10714</c:v>
                </c:pt>
                <c:pt idx="1">
                  <c:v>13155.9</c:v>
                </c:pt>
                <c:pt idx="2">
                  <c:v>34263</c:v>
                </c:pt>
                <c:pt idx="3">
                  <c:v>4748.3</c:v>
                </c:pt>
                <c:pt idx="4">
                  <c:v>5038.2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4396416"/>
        <c:axId val="224398336"/>
        <c:axId val="0"/>
      </c:bar3DChart>
      <c:catAx>
        <c:axId val="22439641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224398336"/>
        <c:crosses val="autoZero"/>
        <c:auto val="1"/>
        <c:lblAlgn val="ctr"/>
        <c:lblOffset val="100"/>
        <c:noMultiLvlLbl val="0"/>
      </c:catAx>
      <c:valAx>
        <c:axId val="224398336"/>
        <c:scaling>
          <c:orientation val="minMax"/>
        </c:scaling>
        <c:delete val="1"/>
        <c:axPos val="l"/>
        <c:numFmt formatCode="#,##0.0" sourceLinked="1"/>
        <c:majorTickMark val="cross"/>
        <c:minorTickMark val="none"/>
        <c:tickLblPos val="nextTo"/>
        <c:crossAx val="22439641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000" baseline="0"/>
            </a:pPr>
            <a:endParaRPr lang="ru-RU"/>
          </a:p>
        </c:txPr>
      </c:legendEntry>
      <c:layout>
        <c:manualLayout>
          <c:xMode val="edge"/>
          <c:yMode val="edge"/>
          <c:x val="0.77306774934383204"/>
          <c:y val="0.87126525590551196"/>
          <c:w val="0.22693225065616798"/>
          <c:h val="5.650910433070865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050" dirty="0" smtClean="0"/>
              <a:t>тыс. рублей</a:t>
            </a:r>
            <a:endParaRPr lang="ru-RU" sz="1050" dirty="0"/>
          </a:p>
        </c:rich>
      </c:tx>
      <c:layout>
        <c:manualLayout>
          <c:xMode val="edge"/>
          <c:yMode val="edge"/>
          <c:x val="0.82972916666666663"/>
          <c:y val="0.109375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2016 года</c:v>
                </c:pt>
                <c:pt idx="1">
                  <c:v>План 2017 года</c:v>
                </c:pt>
                <c:pt idx="2">
                  <c:v>План 2018 года</c:v>
                </c:pt>
                <c:pt idx="3">
                  <c:v>План 2019 года</c:v>
                </c:pt>
                <c:pt idx="4">
                  <c:v>План 2020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4426.1000000000004</c:v>
                </c:pt>
                <c:pt idx="1">
                  <c:v>2151.8000000000002</c:v>
                </c:pt>
                <c:pt idx="2">
                  <c:v>4215.6000000000004</c:v>
                </c:pt>
                <c:pt idx="3">
                  <c:v>2595.1999999999998</c:v>
                </c:pt>
                <c:pt idx="4">
                  <c:v>2665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5506816"/>
        <c:axId val="185508608"/>
        <c:axId val="238100928"/>
      </c:bar3DChart>
      <c:catAx>
        <c:axId val="185506816"/>
        <c:scaling>
          <c:orientation val="minMax"/>
        </c:scaling>
        <c:delete val="0"/>
        <c:axPos val="b"/>
        <c:majorTickMark val="out"/>
        <c:minorTickMark val="none"/>
        <c:tickLblPos val="nextTo"/>
        <c:crossAx val="185508608"/>
        <c:crosses val="autoZero"/>
        <c:auto val="1"/>
        <c:lblAlgn val="ctr"/>
        <c:lblOffset val="100"/>
        <c:noMultiLvlLbl val="0"/>
      </c:catAx>
      <c:valAx>
        <c:axId val="18550860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85506816"/>
        <c:crosses val="autoZero"/>
        <c:crossBetween val="between"/>
      </c:valAx>
      <c:serAx>
        <c:axId val="238100928"/>
        <c:scaling>
          <c:orientation val="minMax"/>
        </c:scaling>
        <c:delete val="1"/>
        <c:axPos val="b"/>
        <c:majorTickMark val="out"/>
        <c:minorTickMark val="none"/>
        <c:tickLblPos val="nextTo"/>
        <c:crossAx val="185508608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Структура налоговых и неналоговых</a:t>
            </a:r>
            <a:r>
              <a:rPr lang="ru-RU" baseline="0" dirty="0" smtClean="0"/>
              <a:t> доходов бюджета поселения на 2018 год</a:t>
            </a:r>
            <a:endParaRPr lang="ru-RU" dirty="0"/>
          </a:p>
        </c:rich>
      </c:tx>
      <c:layout/>
      <c:overlay val="0"/>
    </c:title>
    <c:autoTitleDeleted val="0"/>
    <c:view3D>
      <c:rotX val="75"/>
      <c:rotY val="0"/>
      <c:rAngAx val="0"/>
      <c:perspective val="7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 w="381000" h="184150" prst="softRound"/>
              <a:bevelB w="165100" prst="coolSlant"/>
            </a:sp3d>
          </c:spPr>
          <c:explosion val="19"/>
          <c:dPt>
            <c:idx val="0"/>
            <c:bubble3D val="0"/>
            <c:spPr>
              <a:solidFill>
                <a:srgbClr val="92D050"/>
              </a:solidFill>
              <a:effectLst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w="381000" h="184150" prst="softRound"/>
                <a:bevelB w="165100" prst="coolSlant"/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effectLst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w="381000" h="184150" prst="softRound"/>
                <a:bevelB w="165100" prst="coolSlant"/>
              </a:sp3d>
            </c:spPr>
          </c:dPt>
          <c:dPt>
            <c:idx val="3"/>
            <c:bubble3D val="0"/>
            <c:spPr>
              <a:solidFill>
                <a:srgbClr val="FFFF00"/>
              </a:solidFill>
              <a:effectLst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w="381000" h="184150" prst="softRound"/>
                <a:bevelB w="165100" prst="coolSlant"/>
              </a:sp3d>
            </c:spPr>
          </c:dPt>
          <c:dLbls>
            <c:numFmt formatCode="0.0%" sourceLinked="0"/>
            <c:txPr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- 2 121.6</c:v>
                </c:pt>
                <c:pt idx="1">
                  <c:v>налоги на совокупный доход - 491.5</c:v>
                </c:pt>
                <c:pt idx="2">
                  <c:v>налоги на имущество - 1 327.9</c:v>
                </c:pt>
                <c:pt idx="3">
                  <c:v>неналоговые доходы - 274.6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2121.6</c:v>
                </c:pt>
                <c:pt idx="1">
                  <c:v>491.5</c:v>
                </c:pt>
                <c:pt idx="2">
                  <c:v>1327.9</c:v>
                </c:pt>
                <c:pt idx="3">
                  <c:v>274.60000000000002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4724238015699409"/>
          <c:y val="0.37178179835940084"/>
          <c:w val="0.33755337050672529"/>
          <c:h val="0.38382914718877392"/>
        </c:manualLayout>
      </c:layout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050" dirty="0" smtClean="0"/>
              <a:t>тыс. рублей</a:t>
            </a:r>
            <a:endParaRPr lang="ru-RU" sz="1050" dirty="0"/>
          </a:p>
        </c:rich>
      </c:tx>
      <c:layout>
        <c:manualLayout>
          <c:xMode val="edge"/>
          <c:yMode val="edge"/>
          <c:x val="0.85264583333333333"/>
          <c:y val="3.7499999999999999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  <c:spPr>
        <a:solidFill>
          <a:srgbClr val="C00000"/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2016 год</c:v>
                </c:pt>
                <c:pt idx="1">
                  <c:v>план 2017 год</c:v>
                </c:pt>
                <c:pt idx="2">
                  <c:v>план 2018 год</c:v>
                </c:pt>
                <c:pt idx="3">
                  <c:v>план 2019 год</c:v>
                </c:pt>
                <c:pt idx="4">
                  <c:v>план 2020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1053.0999999999999</c:v>
                </c:pt>
                <c:pt idx="1">
                  <c:v>568.29999999999995</c:v>
                </c:pt>
                <c:pt idx="2">
                  <c:v>2121.6</c:v>
                </c:pt>
                <c:pt idx="3">
                  <c:v>632.6</c:v>
                </c:pt>
                <c:pt idx="4">
                  <c:v>663.6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2989696"/>
        <c:axId val="224414720"/>
        <c:axId val="0"/>
      </c:bar3DChart>
      <c:catAx>
        <c:axId val="222989696"/>
        <c:scaling>
          <c:orientation val="minMax"/>
        </c:scaling>
        <c:delete val="0"/>
        <c:axPos val="b"/>
        <c:majorTickMark val="out"/>
        <c:minorTickMark val="none"/>
        <c:tickLblPos val="nextTo"/>
        <c:crossAx val="224414720"/>
        <c:crosses val="autoZero"/>
        <c:auto val="1"/>
        <c:lblAlgn val="ctr"/>
        <c:lblOffset val="100"/>
        <c:noMultiLvlLbl val="0"/>
      </c:catAx>
      <c:valAx>
        <c:axId val="22441472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22989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050" dirty="0" smtClean="0"/>
              <a:t>тыс. рублей</a:t>
            </a:r>
            <a:endParaRPr lang="ru-RU" sz="1050" dirty="0"/>
          </a:p>
        </c:rich>
      </c:tx>
      <c:layout>
        <c:manualLayout>
          <c:xMode val="edge"/>
          <c:yMode val="edge"/>
          <c:x val="8.2568110711712852E-3"/>
          <c:y val="3.7078463608607136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rgbClr val="0070C0"/>
              </a:solidFill>
            </c:spPr>
          </c:dPt>
          <c:dPt>
            <c:idx val="5"/>
            <c:bubble3D val="0"/>
            <c:spPr>
              <a:solidFill>
                <a:srgbClr val="002060"/>
              </a:solidFill>
            </c:spPr>
          </c:dPt>
          <c:dPt>
            <c:idx val="6"/>
            <c:bubble3D val="0"/>
            <c:spPr>
              <a:solidFill>
                <a:srgbClr val="7030A0"/>
              </a:solidFill>
            </c:spPr>
          </c:dPt>
          <c:dPt>
            <c:idx val="7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8"/>
            <c:bubble3D val="0"/>
            <c:spPr>
              <a:solidFill>
                <a:srgbClr val="FFFF00"/>
              </a:solidFill>
            </c:spPr>
          </c:dPt>
          <c:dLbls>
            <c:numFmt formatCode="General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4505</c:v>
                </c:pt>
                <c:pt idx="1">
                  <c:v>189.5</c:v>
                </c:pt>
                <c:pt idx="2">
                  <c:v>13</c:v>
                </c:pt>
                <c:pt idx="3">
                  <c:v>875.7</c:v>
                </c:pt>
                <c:pt idx="4">
                  <c:v>20435.099999999999</c:v>
                </c:pt>
                <c:pt idx="5">
                  <c:v>5</c:v>
                </c:pt>
                <c:pt idx="6">
                  <c:v>1317.5</c:v>
                </c:pt>
                <c:pt idx="7">
                  <c:v>6921.2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039313284187062"/>
          <c:y val="4.8139069865816835E-2"/>
          <c:w val="0.31883442162340386"/>
          <c:h val="0.69378476714205817"/>
        </c:manualLayout>
      </c:layout>
      <c:overlay val="0"/>
      <c:txPr>
        <a:bodyPr/>
        <a:lstStyle/>
        <a:p>
          <a:pPr>
            <a:defRPr sz="1300" kern="7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58767215829065E-2"/>
          <c:y val="2.3447412070358484E-2"/>
          <c:w val="0.9295433347907579"/>
          <c:h val="0.604572688454420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поселения, формируемые в рамках муниципальных программ Долотинского сельского поселения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34068.300000000003</c:v>
                </c:pt>
                <c:pt idx="1">
                  <c:v>5618.3</c:v>
                </c:pt>
                <c:pt idx="2">
                  <c:v>5933.8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194.7</c:v>
                </c:pt>
                <c:pt idx="1">
                  <c:v>196.8</c:v>
                </c:pt>
                <c:pt idx="2">
                  <c:v>203.7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7699456"/>
        <c:axId val="237700992"/>
      </c:barChart>
      <c:catAx>
        <c:axId val="237699456"/>
        <c:scaling>
          <c:orientation val="minMax"/>
        </c:scaling>
        <c:delete val="0"/>
        <c:axPos val="b"/>
        <c:majorTickMark val="out"/>
        <c:minorTickMark val="none"/>
        <c:tickLblPos val="nextTo"/>
        <c:crossAx val="237700992"/>
        <c:crosses val="autoZero"/>
        <c:auto val="1"/>
        <c:lblAlgn val="ctr"/>
        <c:lblOffset val="100"/>
        <c:noMultiLvlLbl val="0"/>
      </c:catAx>
      <c:valAx>
        <c:axId val="2377009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3769945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ayout>
        <c:manualLayout>
          <c:xMode val="edge"/>
          <c:yMode val="edge"/>
          <c:x val="0.23292573226630733"/>
          <c:y val="0.78720255019223184"/>
          <c:w val="0.53699320147223784"/>
          <c:h val="0.1447999548037285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050" dirty="0" smtClean="0"/>
              <a:t>тыс. рублей</a:t>
            </a:r>
            <a:endParaRPr lang="ru-RU" sz="1050" dirty="0"/>
          </a:p>
        </c:rich>
      </c:tx>
      <c:layout>
        <c:manualLayout>
          <c:xMode val="edge"/>
          <c:yMode val="edge"/>
          <c:x val="0.85264583333333333"/>
          <c:y val="5.625000000000000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  <c:spPr>
        <a:solidFill>
          <a:schemeClr val="accent1"/>
        </a:solidFill>
      </c:spPr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2019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6921.2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37954944"/>
        <c:axId val="237957120"/>
        <c:axId val="0"/>
      </c:bar3DChart>
      <c:catAx>
        <c:axId val="237954944"/>
        <c:scaling>
          <c:orientation val="minMax"/>
        </c:scaling>
        <c:delete val="0"/>
        <c:axPos val="l"/>
        <c:majorTickMark val="out"/>
        <c:minorTickMark val="none"/>
        <c:tickLblPos val="nextTo"/>
        <c:crossAx val="237957120"/>
        <c:crosses val="autoZero"/>
        <c:auto val="1"/>
        <c:lblAlgn val="ctr"/>
        <c:lblOffset val="100"/>
        <c:noMultiLvlLbl val="0"/>
      </c:catAx>
      <c:valAx>
        <c:axId val="237957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7954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050" dirty="0" smtClean="0"/>
              <a:t>тыс. рублей</a:t>
            </a:r>
            <a:endParaRPr lang="ru-RU" sz="1050" dirty="0"/>
          </a:p>
        </c:rich>
      </c:tx>
      <c:layout/>
      <c:overlay val="0"/>
    </c:title>
    <c:autoTitleDeleted val="0"/>
    <c:view3D>
      <c:rotX val="4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 w="152400" h="50800" prst="softRound"/>
              <a:bevelB w="152400" h="50800" prst="softRound"/>
            </a:sp3d>
          </c:spPr>
          <c:explosion val="25"/>
          <c:dPt>
            <c:idx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 prstMaterial="dkEdge">
                <a:bevelT w="152400" h="50800" prst="softRound"/>
                <a:bevelB w="152400" h="50800" prst="softRound"/>
              </a:sp3d>
            </c:spPr>
          </c:dPt>
          <c:dPt>
            <c:idx val="1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 prstMaterial="dkEdge">
                <a:bevelT w="152400" h="50800" prst="softRound"/>
                <a:bevelB w="152400" h="50800" prst="softRound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dkEdge">
                <a:bevelT w="152400" h="50800" prst="softRound"/>
                <a:bevelB w="152400" h="50800" prst="softRound"/>
              </a:sp3d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1317.5</c:v>
                </c:pt>
                <c:pt idx="1">
                  <c:v>1325.4</c:v>
                </c:pt>
                <c:pt idx="2">
                  <c:v>1484.7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baseline="0">
              <a:solidFill>
                <a:srgbClr val="FFFF00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050" dirty="0" smtClean="0"/>
              <a:t>тыс. рублей</a:t>
            </a:r>
            <a:endParaRPr lang="ru-RU" sz="105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  <c:spPr>
        <a:pattFill prst="solidDmnd">
          <a:fgClr>
            <a:srgbClr val="00B050"/>
          </a:fgClr>
          <a:bgClr>
            <a:schemeClr val="bg1"/>
          </a:bgClr>
        </a:patt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pattFill prst="pct5">
              <a:fgClr>
                <a:schemeClr val="accent1">
                  <a:tint val="40000"/>
                </a:schemeClr>
              </a:fgClr>
              <a:bgClr>
                <a:srgbClr val="92D050"/>
              </a:bgClr>
            </a:patt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owder"/>
          </c:spPr>
          <c:invertIfNegative val="0"/>
          <c:dLbls>
            <c:txPr>
              <a:bodyPr/>
              <a:lstStyle/>
              <a:p>
                <a:pPr>
                  <a:defRPr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20435.099999999999</c:v>
                </c:pt>
                <c:pt idx="1">
                  <c:v>180</c:v>
                </c:pt>
                <c:pt idx="2">
                  <c:v>180</c:v>
                </c:pt>
              </c:numCache>
            </c:numRef>
          </c:val>
          <c:shape val="coneToMa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6"/>
        <c:gapDepth val="304"/>
        <c:shape val="cone"/>
        <c:axId val="237969792"/>
        <c:axId val="238034304"/>
        <c:axId val="0"/>
      </c:bar3DChart>
      <c:catAx>
        <c:axId val="237969792"/>
        <c:scaling>
          <c:orientation val="minMax"/>
        </c:scaling>
        <c:delete val="0"/>
        <c:axPos val="b"/>
        <c:majorTickMark val="out"/>
        <c:minorTickMark val="none"/>
        <c:tickLblPos val="nextTo"/>
        <c:crossAx val="238034304"/>
        <c:crosses val="autoZero"/>
        <c:auto val="1"/>
        <c:lblAlgn val="ctr"/>
        <c:lblOffset val="100"/>
        <c:noMultiLvlLbl val="0"/>
      </c:catAx>
      <c:valAx>
        <c:axId val="23803430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37969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4B5D-30D0-40D0-9005-083747D816B2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3BD3-C067-4C21-A6AA-DF02E6AA78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4B5D-30D0-40D0-9005-083747D816B2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3BD3-C067-4C21-A6AA-DF02E6AA78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4B5D-30D0-40D0-9005-083747D816B2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3BD3-C067-4C21-A6AA-DF02E6AA789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4B5D-30D0-40D0-9005-083747D816B2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3BD3-C067-4C21-A6AA-DF02E6AA789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4B5D-30D0-40D0-9005-083747D816B2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3BD3-C067-4C21-A6AA-DF02E6AA78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4B5D-30D0-40D0-9005-083747D816B2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3BD3-C067-4C21-A6AA-DF02E6AA789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4B5D-30D0-40D0-9005-083747D816B2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3BD3-C067-4C21-A6AA-DF02E6AA78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4B5D-30D0-40D0-9005-083747D816B2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3BD3-C067-4C21-A6AA-DF02E6AA78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4B5D-30D0-40D0-9005-083747D816B2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3BD3-C067-4C21-A6AA-DF02E6AA78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4B5D-30D0-40D0-9005-083747D816B2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3BD3-C067-4C21-A6AA-DF02E6AA789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4B5D-30D0-40D0-9005-083747D816B2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3BD3-C067-4C21-A6AA-DF02E6AA789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1C44B5D-30D0-40D0-9005-083747D816B2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B783BD3-C067-4C21-A6AA-DF02E6AA789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5724636" cy="360039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C000"/>
                </a:solidFill>
              </a:rPr>
              <a:t>Администрация Долотинского сельского поселения</a:t>
            </a:r>
            <a:endParaRPr lang="ru-RU" sz="1800" b="1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949280"/>
            <a:ext cx="6400800" cy="72008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(материалы подготовлены с учетом приказа Минфина России от 22.09.2015 года № 145н 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908720"/>
            <a:ext cx="4390866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prstMaterial="dkEdge">
              <a:bevelT w="69850" h="38100" prst="cross"/>
            </a:sp3d>
          </a:bodyPr>
          <a:lstStyle/>
          <a:p>
            <a:pPr lvl="0" algn="ctr"/>
            <a:r>
              <a:rPr lang="ru-RU" b="1" i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БЮДЖЕТ </a:t>
            </a:r>
          </a:p>
          <a:p>
            <a:pPr lvl="0" algn="ctr"/>
            <a:r>
              <a:rPr lang="ru-RU" b="1" i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ДОЛОТИНСКОГО СЕЛЬСКОГО ПОСЕЛЕНИЯ КРАСНОСУЛИНСКОГО РАЙОНА </a:t>
            </a:r>
          </a:p>
          <a:p>
            <a:pPr lvl="0" algn="ctr"/>
            <a:r>
              <a:rPr lang="ru-RU" b="1" i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НА 2018 ГОД</a:t>
            </a:r>
          </a:p>
          <a:p>
            <a:pPr lvl="0" algn="ctr"/>
            <a:r>
              <a:rPr lang="ru-RU" b="1" i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И НА ПЛАНОВЫЙ ПЕРИОД </a:t>
            </a:r>
          </a:p>
          <a:p>
            <a:pPr lvl="0" algn="ctr"/>
            <a:r>
              <a:rPr lang="ru-RU" b="1" i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2019 И 2020 ГОДОВ</a:t>
            </a:r>
            <a:endParaRPr lang="ru-RU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500"/>
                    </a14:imgEffect>
                    <a14:imgEffect>
                      <a14:saturation sat="1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4634840" cy="2664296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  <a:softEdge rad="31750"/>
          </a:effectLst>
          <a:scene3d>
            <a:camera prst="orthographicFront"/>
            <a:lightRig rig="threePt" dir="t"/>
          </a:scene3d>
          <a:sp3d prstMaterial="plastic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0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51520" y="260648"/>
            <a:ext cx="835292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/>
                </a:solidFill>
              </a:rPr>
              <a:t>ПОСТУПАЮЩИЕ В БЮДЖЕТ ДЕНЕЖНЫЕ СРЕДСТВА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63688" y="1772816"/>
            <a:ext cx="568863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ДОХОДЫ БЮДЖЕТА</a:t>
            </a:r>
            <a:endParaRPr lang="ru-RU" sz="3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2112" y="2996952"/>
            <a:ext cx="3240360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НАЛОГОВЫЕ ДОХОДЫ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2075" y="2964952"/>
            <a:ext cx="3096344" cy="158417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БЕЗВОЗМЕЗДНЫЕ ПОСТУПЛЕНИЯ</a:t>
            </a:r>
            <a:endParaRPr lang="ru-RU" sz="2400" dirty="0"/>
          </a:p>
        </p:txBody>
      </p:sp>
      <p:sp>
        <p:nvSpPr>
          <p:cNvPr id="9" name="Тройная стрелка влево/вправо/вверх 8"/>
          <p:cNvSpPr/>
          <p:nvPr/>
        </p:nvSpPr>
        <p:spPr>
          <a:xfrm rot="10800000">
            <a:off x="3512472" y="3356993"/>
            <a:ext cx="2196195" cy="1728192"/>
          </a:xfrm>
          <a:prstGeom prst="leftRigh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15816" y="5157192"/>
            <a:ext cx="3672408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НЕНАЛОГОВЫЕ ПОСТУПЛЕНИЯ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4752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40466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СОБСТВЕННЫЕ ДОХОДЫ БЮДЖЕТА ПОСЕЛЕНИЯ</a:t>
            </a:r>
            <a:endParaRPr lang="ru-RU" sz="2400" b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01575812"/>
              </p:ext>
            </p:extLst>
          </p:nvPr>
        </p:nvGraphicFramePr>
        <p:xfrm>
          <a:off x="0" y="1397000"/>
          <a:ext cx="903649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987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21948624"/>
              </p:ext>
            </p:extLst>
          </p:nvPr>
        </p:nvGraphicFramePr>
        <p:xfrm>
          <a:off x="323528" y="188640"/>
          <a:ext cx="8352928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236296" y="1556792"/>
            <a:ext cx="1800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тыс. рублей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90345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76672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Динамика поступлений налога на доходы физических лиц в бюджет поселения</a:t>
            </a:r>
            <a:endParaRPr lang="ru-RU" sz="2800" b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0792701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190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Безвозмездные поступления</a:t>
            </a:r>
            <a:endParaRPr lang="ru-RU" sz="4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8900"/>
              </p:ext>
            </p:extLst>
          </p:nvPr>
        </p:nvGraphicFramePr>
        <p:xfrm>
          <a:off x="107505" y="1397000"/>
          <a:ext cx="9001000" cy="518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5"/>
                <a:gridCol w="1656185"/>
                <a:gridCol w="1800200"/>
                <a:gridCol w="1800200"/>
                <a:gridCol w="1800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 поступления,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9540,6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30047,4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2153,1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2373,2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Дотации на выравнивание бюджетной обеспеченности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2027,0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3788,2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1354,7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1413,2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Субвенции бюджетам сельских поселений на осуществление первичного воинского учета на территориях, где отсутствуют военные комиссариаты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173,3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189,5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191,6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198,5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Субвенции бюджетам сельских поселений</a:t>
                      </a:r>
                      <a:r>
                        <a:rPr lang="ru-RU" sz="1200" baseline="0" dirty="0" smtClean="0"/>
                        <a:t> на выполнение передаваемых полномочий субъектов Российской Федерации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Иные межбюджетные трансферты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7302,1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26069,5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606,6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761,3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Прочие безвозмездные поступления в бюджеты сельских поселений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179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Расходы бюджета поселения в 2018 году</a:t>
            </a:r>
            <a:endParaRPr lang="ru-RU" sz="3200" b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55454042"/>
              </p:ext>
            </p:extLst>
          </p:nvPr>
        </p:nvGraphicFramePr>
        <p:xfrm>
          <a:off x="107504" y="692696"/>
          <a:ext cx="8928992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349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Расходы бюджета поселения, формируемые в рамках муниципальных программ Долотинского сельского поселения, и непрограммные расходы</a:t>
            </a:r>
            <a:endParaRPr lang="ru-RU" sz="2400" b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59704948"/>
              </p:ext>
            </p:extLst>
          </p:nvPr>
        </p:nvGraphicFramePr>
        <p:xfrm>
          <a:off x="107504" y="1397000"/>
          <a:ext cx="8928992" cy="5416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74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Расходы на социальную </a:t>
            </a:r>
            <a:r>
              <a:rPr lang="ru-RU" sz="3600" b="1" i="1" dirty="0"/>
              <a:t>политику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5085602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820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258" y="2651768"/>
            <a:ext cx="2123182" cy="183909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332656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/>
              <a:t>Расходы на культуру</a:t>
            </a:r>
            <a:endParaRPr lang="ru-RU" sz="4400" b="1" i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8291942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147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Расходы на жилищно-коммунальное хозяйство</a:t>
            </a:r>
            <a:endParaRPr lang="ru-RU" sz="3600" b="1" i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89036432"/>
              </p:ext>
            </p:extLst>
          </p:nvPr>
        </p:nvGraphicFramePr>
        <p:xfrm>
          <a:off x="179512" y="1397000"/>
          <a:ext cx="8928992" cy="2968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4317088"/>
            <a:ext cx="6696744" cy="252028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chilly" dir="t"/>
          </a:scene3d>
          <a:sp3d prstMaterial="dkEdge">
            <a:bevelT prst="angle"/>
            <a:bevelB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05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299920" cy="808239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ru-RU" sz="1800" dirty="0" smtClean="0">
                <a:solidFill>
                  <a:srgbClr val="FFC000"/>
                </a:solidFill>
              </a:rPr>
              <a:t>Основа формирования бюджета поселения на 2018 год и на плановый период 2019 и 2020 годов</a:t>
            </a:r>
            <a:endParaRPr lang="ru-RU" sz="18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204864"/>
            <a:ext cx="3606552" cy="1752600"/>
          </a:xfrm>
          <a:effectLst>
            <a:glow rad="228600">
              <a:srgbClr val="7030A0">
                <a:alpha val="40000"/>
              </a:srgb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Прогноз социально-экономического развития Долотинского сельского поселения на 2018-2020 годы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(Постановление Администрации Долотинского сельского поселения от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2204864"/>
            <a:ext cx="3672408" cy="181588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Основные направления бюджетной и налоговой политики Долотинского сельского поселения на 2018-2020 годы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(Постановление Администрации Долотинского сельского поселения от</a:t>
            </a:r>
          </a:p>
          <a:p>
            <a:pPr algn="ctr"/>
            <a:endParaRPr lang="ru-RU" sz="1200" dirty="0"/>
          </a:p>
          <a:p>
            <a:pPr algn="ctr"/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555776" y="4797152"/>
            <a:ext cx="4032448" cy="1754326"/>
          </a:xfrm>
          <a:prstGeom prst="rect">
            <a:avLst/>
          </a:prstGeom>
          <a:effectLst>
            <a:glow rad="228600">
              <a:srgbClr val="FF0000">
                <a:alpha val="40000"/>
              </a:srgbClr>
            </a:glow>
            <a:outerShdw blurRad="57150" dist="38100" dir="5400000" algn="ctr" rotWithShape="0">
              <a:schemeClr val="accent4">
                <a:shade val="9000"/>
                <a:alpha val="48000"/>
                <a:satMod val="105000"/>
              </a:scheme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Муниципальные программы Долотинского сельского поселения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554610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45839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Программная структура расходов бюджета поселения</a:t>
            </a:r>
            <a:endParaRPr lang="ru-RU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35469"/>
              </p:ext>
            </p:extLst>
          </p:nvPr>
        </p:nvGraphicFramePr>
        <p:xfrm>
          <a:off x="251520" y="938334"/>
          <a:ext cx="8640960" cy="5367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1728192"/>
                <a:gridCol w="1656184"/>
                <a:gridCol w="1512168"/>
              </a:tblGrid>
              <a:tr h="53010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Наименование муниципальной программы Долотинского сельского поселения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2018 год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2019 год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2020 год</a:t>
                      </a:r>
                      <a:endParaRPr lang="ru-RU" sz="1300" dirty="0"/>
                    </a:p>
                  </a:txBody>
                  <a:tcPr/>
                </a:tc>
              </a:tr>
              <a:tr h="403097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7030A0"/>
                          </a:solidFill>
                        </a:rPr>
                        <a:t>Всего</a:t>
                      </a:r>
                      <a:endParaRPr lang="ru-RU" sz="13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7030A0"/>
                          </a:solidFill>
                        </a:rPr>
                        <a:t>34068,3</a:t>
                      </a:r>
                      <a:endParaRPr lang="ru-RU" sz="13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7030A0"/>
                          </a:solidFill>
                        </a:rPr>
                        <a:t>5618,3</a:t>
                      </a:r>
                      <a:endParaRPr lang="ru-RU" sz="13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7030A0"/>
                          </a:solidFill>
                        </a:rPr>
                        <a:t>5933,8</a:t>
                      </a:r>
                      <a:endParaRPr lang="ru-RU" sz="13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261325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Социальные муниципальные программы: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1333,5</a:t>
                      </a:r>
                      <a:endParaRPr lang="ru-RU" sz="1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1341,4</a:t>
                      </a:r>
                      <a:endParaRPr lang="ru-RU" sz="1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1500,7</a:t>
                      </a:r>
                      <a:endParaRPr lang="ru-RU" sz="1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1. Развитие культуры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1317,5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1325,4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1484,7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2. Муниципальная политика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15,0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3. Развитие физической культуры и спорта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1,0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Инфраструктурные муниципальные программы: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28232,0</a:t>
                      </a:r>
                      <a:endParaRPr lang="ru-RU" sz="1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180,0</a:t>
                      </a:r>
                      <a:endParaRPr lang="ru-RU" sz="1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180,0</a:t>
                      </a:r>
                      <a:endParaRPr lang="ru-RU" sz="1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4. Развитие транспортной системы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875,7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5. Благоустройство территории</a:t>
                      </a:r>
                      <a:r>
                        <a:rPr lang="ru-RU" sz="1100" baseline="0" dirty="0" smtClean="0"/>
                        <a:t> и жилищно-коммунальное хозяйство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709,6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180,0</a:t>
                      </a:r>
                      <a:endParaRPr lang="ru-RU" sz="12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6. Обеспечение доступным и комфортным жильем населения Долотинского сельского поселения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26646,7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Иные муниципальные программы: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4502,8</a:t>
                      </a:r>
                      <a:endParaRPr lang="ru-RU" sz="1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4096,9</a:t>
                      </a:r>
                      <a:endParaRPr lang="ru-RU" sz="1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70C0"/>
                          </a:solidFill>
                        </a:rPr>
                        <a:t>4253,1</a:t>
                      </a:r>
                      <a:endParaRPr lang="ru-RU" sz="1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64605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7. 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/>
                </a:tc>
              </a:tr>
              <a:tr h="29537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8. Управление муниципальными финансами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4489,8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4083,9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4240,1</a:t>
                      </a:r>
                      <a:endParaRPr lang="ru-RU" sz="1200" dirty="0"/>
                    </a:p>
                  </a:txBody>
                  <a:tcPr/>
                </a:tc>
              </a:tr>
              <a:tr h="46383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9.</a:t>
                      </a:r>
                      <a:r>
                        <a:rPr lang="ru-RU" sz="1100" baseline="0" dirty="0" smtClean="0"/>
                        <a:t> Профилактика экстремизма и терроризма на территории Долотинского сельского поселения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99720" y="580546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тыс. рублей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53773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851648" cy="347464"/>
          </a:xfrm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ru-RU" sz="2000" dirty="0" smtClean="0">
                <a:solidFill>
                  <a:srgbClr val="FFC000"/>
                </a:solidFill>
              </a:rPr>
              <a:t>Бюджет на 2018 год и на плановый период 2019 2020 годов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2664" y="1340768"/>
            <a:ext cx="7854696" cy="344480"/>
          </a:xfrm>
        </p:spPr>
        <p:txBody>
          <a:bodyPr>
            <a:normAutofit/>
          </a:bodyPr>
          <a:lstStyle/>
          <a:p>
            <a:pPr algn="ctr"/>
            <a:r>
              <a:rPr lang="ru-RU" sz="1600" u="sng" dirty="0" smtClean="0"/>
              <a:t>Основные приоритеты бюджетной политики</a:t>
            </a:r>
            <a:endParaRPr lang="ru-RU" sz="1600" u="sng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43608" y="1844824"/>
            <a:ext cx="7056784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НАПОЛНЯЕМОСТЬ БЮДЖЕТА СОБСТВЕННЫМИ ДОХОДАМИ</a:t>
            </a:r>
            <a:endParaRPr lang="ru-RU" sz="12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43608" y="2329464"/>
            <a:ext cx="7055648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ЭФФЕКТИВНОЕ УПРАВЛЕНИЕ РАСХОДАМИ</a:t>
            </a:r>
            <a:endParaRPr lang="ru-RU" sz="12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43608" y="2852936"/>
            <a:ext cx="7056784" cy="504056"/>
          </a:xfrm>
          <a:prstGeom prst="roundRect">
            <a:avLst/>
          </a:prstGeom>
          <a:solidFill>
            <a:srgbClr val="CCCC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ПРОВЕДЕНИЕ ВЗВЕШЕННОЙ ДОЛГОВОЙ ПОЛИТИКИ</a:t>
            </a:r>
            <a:endParaRPr lang="ru-RU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835696" y="3573016"/>
            <a:ext cx="568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 smtClean="0"/>
              <a:t>Первоочередные задачи</a:t>
            </a:r>
            <a:endParaRPr lang="ru-RU" sz="1600" u="sng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43608" y="4149080"/>
            <a:ext cx="7128792" cy="43204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ПРЕДСКАЗУЕМОСТЬ И УСТОЙЧИВОСТЬ БЮДЖЕТНОЙ СИСТЕМЫ</a:t>
            </a:r>
            <a:endParaRPr lang="ru-RU" sz="12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43608" y="4581128"/>
            <a:ext cx="7128792" cy="4320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КАЧЕСТВЕННОЕ И ЭФФЕКТИВНОЕ МУНИЦИПАЛЬНОЕ УПРАВЛЕНИЕ</a:t>
            </a:r>
            <a:endParaRPr lang="ru-RU" sz="12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43608" y="5013176"/>
            <a:ext cx="7128792" cy="43204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СТАБИЛЬНОСТЬ НАЛОГОВЫХ И НЕНАЛОГОВЫХ УСЛОВИЙ</a:t>
            </a:r>
            <a:endParaRPr lang="ru-RU" sz="12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45888" y="5445224"/>
            <a:ext cx="7128792" cy="43204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ИНВЕСТИРОВАНИЕ В ЧЕЛОВЕЧЕСКИЙ КАПИТАЛ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4509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851648" cy="635496"/>
          </a:xfrm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ru-RU" sz="2000" b="1" i="1" dirty="0" smtClean="0">
                <a:solidFill>
                  <a:srgbClr val="FFC000"/>
                </a:solidFill>
              </a:rPr>
              <a:t>Особенности составления бюджета на 2018 год и на плановый период 2018 и 2020 годов</a:t>
            </a:r>
            <a:endParaRPr lang="ru-RU" sz="2000" b="1" i="1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7854696" cy="5256584"/>
          </a:xfrm>
          <a:gradFill>
            <a:gsLst>
              <a:gs pos="0">
                <a:schemeClr val="accent3">
                  <a:tint val="98000"/>
                  <a:shade val="25000"/>
                  <a:satMod val="250000"/>
                </a:schemeClr>
              </a:gs>
              <a:gs pos="68000">
                <a:schemeClr val="accent3">
                  <a:tint val="86000"/>
                  <a:satMod val="115000"/>
                </a:schemeClr>
              </a:gs>
              <a:gs pos="100000">
                <a:schemeClr val="accent3">
                  <a:tint val="50000"/>
                  <a:satMod val="150000"/>
                </a:schemeClr>
              </a:gs>
            </a:gsLst>
            <a:path path="circle">
              <a:fillToRect l="50000" t="130000" r="50000" b="-30000"/>
            </a:path>
          </a:gradFill>
          <a:ln cmpd="tri">
            <a:prstDash val="sysDash"/>
          </a:ln>
          <a:effectLst>
            <a:glow rad="330200">
              <a:srgbClr val="FFFF00">
                <a:alpha val="40000"/>
              </a:srgb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1800" dirty="0">
                <a:solidFill>
                  <a:srgbClr val="FF0000"/>
                </a:solidFill>
              </a:rPr>
              <a:t>в</a:t>
            </a:r>
            <a:r>
              <a:rPr lang="ru-RU" sz="1800" dirty="0" smtClean="0">
                <a:solidFill>
                  <a:srgbClr val="FF0000"/>
                </a:solidFill>
              </a:rPr>
              <a:t> составе основных характеристик бюджета не предусматриваются условно-утвержденные расходы;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FF0000"/>
                </a:solidFill>
              </a:rPr>
              <a:t>исходными данными для расчета расходов на 2018 и 2019 годы приняты бюджетные ассигнования, утвержденные решением от 27.12.2016 № 27 «О бюджете Долотинского сельского поселения Красносулинского района на 2017 год и на плановый </a:t>
            </a:r>
            <a:r>
              <a:rPr lang="ru-RU" sz="1800" smtClean="0">
                <a:solidFill>
                  <a:srgbClr val="FF0000"/>
                </a:solidFill>
              </a:rPr>
              <a:t>период 2018 и 2019 </a:t>
            </a:r>
            <a:r>
              <a:rPr lang="ru-RU" sz="1800" dirty="0" smtClean="0">
                <a:solidFill>
                  <a:srgbClr val="FF0000"/>
                </a:solidFill>
              </a:rPr>
              <a:t>годов», для расходов на 2020 год – бюджетные ассигнования 2019 года, установленные этим решением;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FF0000"/>
                </a:solidFill>
              </a:rPr>
              <a:t>расходы бюджета поселения сформированы с учетом выполнения условий соглашения о предоставлении дотации на выравнивание бюджетной обеспеченности из областного бюджета, реализации программы оптимизации расходов бюджета поселения на 2017-2019 годы, а также мер по не установлению расходных обязательств, не связанных с решением вопросов, отнесенных Конституцией Российской Федерации и федеральными законами к полномочиям органов государственной власти субъектов Российской Федерации;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FF0000"/>
                </a:solidFill>
              </a:rPr>
              <a:t>реестр расходных обязательств не представляется на бумажном носителе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04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098" y="260648"/>
            <a:ext cx="8640960" cy="11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Меры, принимаемые для обеспечения сбалансированности бюджета поселения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2974" y="1543072"/>
            <a:ext cx="806489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План мероприятий («дорожная карта») по увеличению поступлений налоговых и неналоговых доходов бюджета Долотинского сельского поселения на 2017-2019 годы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2708" y="2335160"/>
            <a:ext cx="8064896" cy="108012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План по устранению с 1 января 2018 года неэффективных налоговых льгот (пониженных ставок по налогам)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3415280"/>
            <a:ext cx="806489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Программа оптимизации расходов бюджета Долотинского сельского поселения на 2017-2019 годы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2708" y="4423392"/>
            <a:ext cx="8051740" cy="122413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План мероприятий, направленный на отмену установленных муниципальным образованием «Долотинское сельское поселение» расходных обязательств, не связанных с решением вопросов, отнесенных Конституцией РФ, федеральными законами, областными законами к полномочиям органов местного самоуправления поселений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6130" y="5661248"/>
            <a:ext cx="8051740" cy="10801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Программа </a:t>
            </a:r>
            <a:r>
              <a:rPr lang="ru-RU" sz="1600" dirty="0">
                <a:solidFill>
                  <a:schemeClr val="tx1"/>
                </a:solidFill>
              </a:rPr>
              <a:t>повышения эффективности управления муниципальными финансами на период до 2018 года в </a:t>
            </a:r>
            <a:r>
              <a:rPr lang="ru-RU" sz="1600" dirty="0" smtClean="0">
                <a:solidFill>
                  <a:schemeClr val="tx1"/>
                </a:solidFill>
              </a:rPr>
              <a:t>Долотинском </a:t>
            </a:r>
            <a:r>
              <a:rPr lang="ru-RU" sz="1600" dirty="0">
                <a:solidFill>
                  <a:schemeClr val="tx1"/>
                </a:solidFill>
              </a:rPr>
              <a:t>сельском поселении</a:t>
            </a:r>
          </a:p>
        </p:txBody>
      </p:sp>
    </p:spTree>
    <p:extLst>
      <p:ext uri="{BB962C8B-B14F-4D97-AF65-F5344CB8AC3E}">
        <p14:creationId xmlns:p14="http://schemas.microsoft.com/office/powerpoint/2010/main" val="217044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640960" cy="4914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Основные характеристики бюджета на 2018-2020 годы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447761"/>
              </p:ext>
            </p:extLst>
          </p:nvPr>
        </p:nvGraphicFramePr>
        <p:xfrm>
          <a:off x="323528" y="1340768"/>
          <a:ext cx="8208912" cy="447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224136"/>
                <a:gridCol w="1296144"/>
                <a:gridCol w="1368152"/>
                <a:gridCol w="1368152"/>
                <a:gridCol w="1368152"/>
              </a:tblGrid>
              <a:tr h="38687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2016 год (фактическое исполнение)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Ожидаемое исполнение бюджета на 2017 год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Решение Собрания депутатов</a:t>
                      </a:r>
                    </a:p>
                    <a:p>
                      <a:pPr algn="ctr"/>
                      <a:r>
                        <a:rPr lang="ru-RU" sz="1400" dirty="0" smtClean="0"/>
                        <a:t>Долотинского сельского</a:t>
                      </a:r>
                    </a:p>
                    <a:p>
                      <a:pPr algn="ctr"/>
                      <a:r>
                        <a:rPr lang="ru-RU" sz="1400" dirty="0" smtClean="0"/>
                        <a:t>поселения Красносулинского</a:t>
                      </a:r>
                    </a:p>
                    <a:p>
                      <a:pPr algn="ctr"/>
                      <a:r>
                        <a:rPr lang="ru-RU" sz="1400" dirty="0" smtClean="0"/>
                        <a:t>района Ростовской области № 57 от</a:t>
                      </a:r>
                    </a:p>
                    <a:p>
                      <a:pPr algn="ctr"/>
                      <a:r>
                        <a:rPr lang="ru-RU" sz="1400" dirty="0" smtClean="0"/>
                        <a:t>27.12.2017 г.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868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</a:t>
                      </a:r>
                      <a:endParaRPr lang="ru-RU" sz="1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</a:t>
                      </a:r>
                      <a:endParaRPr lang="ru-RU" sz="1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</a:t>
                      </a:r>
                      <a:endParaRPr lang="ru-RU" sz="1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8687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Доходы всего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10650,0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9506,7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34263,0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4748,3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5038,2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8687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из них: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8687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налоговые 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неналоговые доходы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4426,1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2151,8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4215,6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2595,2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2665,0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8687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безвозмездные поступления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6223,9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7354,9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30047,4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2153,1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2373,2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8687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II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. Расходы всего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8819,3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7494,8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34263,0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5815,1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6137,5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8687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III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. Дефицит (-),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профицит (+)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-1830,7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-2011,9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1066,8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1099,3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84368" y="887534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тыс. рублей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00779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851648" cy="12835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Основные параметры бюджета поселения на 2018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014547"/>
              </p:ext>
            </p:extLst>
          </p:nvPr>
        </p:nvGraphicFramePr>
        <p:xfrm>
          <a:off x="0" y="1397000"/>
          <a:ext cx="9144000" cy="485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 бюджета поселения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Расходы бюджета поселения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34263,0</a:t>
                      </a:r>
                      <a:endParaRPr lang="ru-RU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34263,0</a:t>
                      </a:r>
                      <a:endParaRPr lang="ru-RU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 на доходы физических лиц</a:t>
                      </a:r>
                    </a:p>
                    <a:p>
                      <a:pPr algn="ctr"/>
                      <a:r>
                        <a:rPr lang="ru-RU" dirty="0" smtClean="0"/>
                        <a:t>2121,6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Культура</a:t>
                      </a:r>
                    </a:p>
                    <a:p>
                      <a:pPr algn="ctr"/>
                      <a:r>
                        <a:rPr lang="ru-RU" dirty="0" smtClean="0"/>
                        <a:t>1317,5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Налоги на совокупный доход</a:t>
                      </a:r>
                    </a:p>
                    <a:p>
                      <a:pPr algn="ctr"/>
                      <a:r>
                        <a:rPr lang="ru-RU" dirty="0" smtClean="0"/>
                        <a:t>491,5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Жилищно-коммунальное</a:t>
                      </a:r>
                      <a:r>
                        <a:rPr lang="ru-RU" baseline="0" dirty="0" smtClean="0"/>
                        <a:t> хозяйство</a:t>
                      </a:r>
                    </a:p>
                    <a:p>
                      <a:pPr algn="ctr"/>
                      <a:r>
                        <a:rPr lang="ru-RU" baseline="0" dirty="0" smtClean="0"/>
                        <a:t>20435,1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Налоги на имущество</a:t>
                      </a:r>
                    </a:p>
                    <a:p>
                      <a:pPr algn="ctr"/>
                      <a:r>
                        <a:rPr lang="ru-RU" dirty="0" smtClean="0"/>
                        <a:t>1327,9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Национальная оборона</a:t>
                      </a:r>
                    </a:p>
                    <a:p>
                      <a:pPr algn="ctr"/>
                      <a:r>
                        <a:rPr lang="ru-RU" dirty="0" smtClean="0"/>
                        <a:t>189,5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Безвозмездные поступления</a:t>
                      </a:r>
                    </a:p>
                    <a:p>
                      <a:pPr algn="ctr"/>
                      <a:r>
                        <a:rPr lang="ru-RU" dirty="0" smtClean="0"/>
                        <a:t>30047,4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Национальная безопасность и правоохранительная деятельность</a:t>
                      </a:r>
                    </a:p>
                    <a:p>
                      <a:pPr algn="ctr"/>
                      <a:r>
                        <a:rPr lang="ru-RU" dirty="0" smtClean="0"/>
                        <a:t>13,0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Социальная политика</a:t>
                      </a:r>
                    </a:p>
                    <a:p>
                      <a:pPr algn="ctr"/>
                      <a:r>
                        <a:rPr lang="ru-RU" dirty="0" smtClean="0"/>
                        <a:t>6921,2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Иные доходы</a:t>
                      </a:r>
                    </a:p>
                    <a:p>
                      <a:pPr algn="ctr"/>
                      <a:r>
                        <a:rPr lang="ru-RU" dirty="0" smtClean="0"/>
                        <a:t>274,6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Иные расходы</a:t>
                      </a:r>
                    </a:p>
                    <a:p>
                      <a:pPr algn="ctr"/>
                      <a:r>
                        <a:rPr lang="ru-RU" dirty="0" smtClean="0"/>
                        <a:t>5386,7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40352" y="1052736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тыс. рублей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5653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200800" cy="10675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Основные параметры бюджета поселения на 2019 и 2020 годы</a:t>
            </a:r>
            <a:endParaRPr lang="ru-RU" sz="4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671169"/>
              </p:ext>
            </p:extLst>
          </p:nvPr>
        </p:nvGraphicFramePr>
        <p:xfrm>
          <a:off x="0" y="1397000"/>
          <a:ext cx="9144000" cy="677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4748,3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5815,1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5038,2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6137,5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 на доходы физических лиц</a:t>
                      </a:r>
                    </a:p>
                    <a:p>
                      <a:pPr algn="ctr"/>
                      <a:r>
                        <a:rPr lang="ru-RU" dirty="0" smtClean="0"/>
                        <a:t>632,6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Культура</a:t>
                      </a:r>
                    </a:p>
                    <a:p>
                      <a:pPr algn="ctr"/>
                      <a:r>
                        <a:rPr lang="ru-RU" dirty="0" smtClean="0"/>
                        <a:t>1325,4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 на доходы физических лиц</a:t>
                      </a:r>
                    </a:p>
                    <a:p>
                      <a:pPr algn="ctr"/>
                      <a:r>
                        <a:rPr lang="ru-RU" dirty="0" smtClean="0"/>
                        <a:t>663,6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Культура</a:t>
                      </a:r>
                    </a:p>
                    <a:p>
                      <a:pPr algn="ctr"/>
                      <a:r>
                        <a:rPr lang="ru-RU" dirty="0" smtClean="0"/>
                        <a:t>1484,7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Налоги на совокупный доход</a:t>
                      </a:r>
                    </a:p>
                    <a:p>
                      <a:pPr algn="ctr"/>
                      <a:r>
                        <a:rPr lang="ru-RU" dirty="0" smtClean="0"/>
                        <a:t>511,1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Жилищно-коммунальное</a:t>
                      </a:r>
                      <a:r>
                        <a:rPr lang="ru-RU" baseline="0" dirty="0" smtClean="0"/>
                        <a:t> хозяйство</a:t>
                      </a:r>
                    </a:p>
                    <a:p>
                      <a:pPr algn="ctr"/>
                      <a:r>
                        <a:rPr lang="ru-RU" baseline="0" dirty="0" smtClean="0"/>
                        <a:t>180,0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Налоги на совокупный доход</a:t>
                      </a:r>
                    </a:p>
                    <a:p>
                      <a:pPr algn="ctr"/>
                      <a:r>
                        <a:rPr lang="ru-RU" dirty="0" smtClean="0"/>
                        <a:t>531,5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Жилищно-коммунальное</a:t>
                      </a:r>
                      <a:r>
                        <a:rPr lang="ru-RU" baseline="0" dirty="0" smtClean="0"/>
                        <a:t> хозяйство</a:t>
                      </a:r>
                    </a:p>
                    <a:p>
                      <a:pPr algn="ctr"/>
                      <a:r>
                        <a:rPr lang="ru-RU" baseline="0" dirty="0" smtClean="0"/>
                        <a:t>180,0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Налоги на имущество</a:t>
                      </a:r>
                    </a:p>
                    <a:p>
                      <a:pPr algn="ctr"/>
                      <a:r>
                        <a:rPr lang="ru-RU" dirty="0" smtClean="0"/>
                        <a:t>1166,0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Национальная оборона</a:t>
                      </a:r>
                    </a:p>
                    <a:p>
                      <a:pPr algn="ctr"/>
                      <a:r>
                        <a:rPr lang="ru-RU" dirty="0" smtClean="0"/>
                        <a:t>191,6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Налоги на имущество</a:t>
                      </a:r>
                    </a:p>
                    <a:p>
                      <a:pPr algn="ctr"/>
                      <a:r>
                        <a:rPr lang="ru-RU" dirty="0" smtClean="0"/>
                        <a:t>1172,9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Национальная оборона</a:t>
                      </a:r>
                    </a:p>
                    <a:p>
                      <a:pPr algn="ctr"/>
                      <a:r>
                        <a:rPr lang="ru-RU" dirty="0" smtClean="0"/>
                        <a:t>198,5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Безвозмездные поступления</a:t>
                      </a:r>
                    </a:p>
                    <a:p>
                      <a:pPr algn="ctr"/>
                      <a:r>
                        <a:rPr lang="ru-RU" dirty="0" smtClean="0"/>
                        <a:t>2153,1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Национальная безопасность и правоохранительная деятельность</a:t>
                      </a:r>
                    </a:p>
                    <a:p>
                      <a:pPr algn="ctr"/>
                      <a:r>
                        <a:rPr lang="ru-RU" dirty="0" smtClean="0"/>
                        <a:t>13,0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Безвозмездные поступления</a:t>
                      </a:r>
                    </a:p>
                    <a:p>
                      <a:pPr algn="ctr"/>
                      <a:r>
                        <a:rPr lang="ru-RU" dirty="0" smtClean="0"/>
                        <a:t>2373,2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Национальная безопасность и правоохранительная деятельность</a:t>
                      </a:r>
                    </a:p>
                    <a:p>
                      <a:pPr algn="ctr"/>
                      <a:r>
                        <a:rPr lang="ru-RU" dirty="0" smtClean="0"/>
                        <a:t>13,0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Социальная политика</a:t>
                      </a:r>
                    </a:p>
                    <a:p>
                      <a:pPr algn="ctr"/>
                      <a:r>
                        <a:rPr lang="ru-RU" dirty="0" smtClean="0"/>
                        <a:t>0,0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Социальная политика</a:t>
                      </a:r>
                    </a:p>
                    <a:p>
                      <a:pPr algn="ctr"/>
                      <a:r>
                        <a:rPr lang="ru-RU" dirty="0" smtClean="0"/>
                        <a:t>0,0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Иные доходы</a:t>
                      </a:r>
                    </a:p>
                    <a:p>
                      <a:pPr algn="ctr"/>
                      <a:r>
                        <a:rPr lang="ru-RU" dirty="0" smtClean="0"/>
                        <a:t>285,5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Иные расходы</a:t>
                      </a:r>
                    </a:p>
                    <a:p>
                      <a:pPr algn="ctr"/>
                      <a:r>
                        <a:rPr lang="ru-RU" dirty="0" smtClean="0"/>
                        <a:t>4105,1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Иные доходы</a:t>
                      </a:r>
                    </a:p>
                    <a:p>
                      <a:pPr algn="ctr"/>
                      <a:r>
                        <a:rPr lang="ru-RU" dirty="0" smtClean="0"/>
                        <a:t>297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Иные расходы</a:t>
                      </a:r>
                    </a:p>
                    <a:p>
                      <a:pPr algn="ctr"/>
                      <a:r>
                        <a:rPr lang="ru-RU" dirty="0" smtClean="0"/>
                        <a:t>4261,3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956376" y="1035624"/>
            <a:ext cx="104360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тыс. рублей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401069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05629852"/>
              </p:ext>
            </p:extLst>
          </p:nvPr>
        </p:nvGraphicFramePr>
        <p:xfrm>
          <a:off x="323528" y="1397000"/>
          <a:ext cx="8496944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5616" y="37398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ДИНАМИКА ДОХОДОВ БЮДЖЕТА ПОСЕЛЕНИЯ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8121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515</TotalTime>
  <Words>994</Words>
  <Application>Microsoft Office PowerPoint</Application>
  <PresentationFormat>Экран (4:3)</PresentationFormat>
  <Paragraphs>276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Администрация Долотинского сельского поселения</vt:lpstr>
      <vt:lpstr>Основа формирования бюджета поселения на 2018 год и на плановый период 2019 и 2020 годов</vt:lpstr>
      <vt:lpstr>Бюджет на 2018 год и на плановый период 2019 2020 годов</vt:lpstr>
      <vt:lpstr>Особенности составления бюджета на 2018 год и на плановый период 2018 и 2020 годов</vt:lpstr>
      <vt:lpstr>Меры, принимаемые для обеспечения сбалансированности бюджета поселения</vt:lpstr>
      <vt:lpstr>Основные характеристики бюджета на 2018-2020 годы</vt:lpstr>
      <vt:lpstr>Основные параметры бюджета поселения на 2018 год</vt:lpstr>
      <vt:lpstr>Основные параметры бюджета поселения на 2019 и 2020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Долотинского сельского поселения</dc:title>
  <dc:creator>User</dc:creator>
  <cp:lastModifiedBy>User</cp:lastModifiedBy>
  <cp:revision>54</cp:revision>
  <dcterms:created xsi:type="dcterms:W3CDTF">2018-02-16T06:28:19Z</dcterms:created>
  <dcterms:modified xsi:type="dcterms:W3CDTF">2018-02-21T12:15:33Z</dcterms:modified>
</cp:coreProperties>
</file>