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0" r:id="rId9"/>
    <p:sldId id="266" r:id="rId10"/>
    <p:sldId id="267" r:id="rId11"/>
    <p:sldId id="269" r:id="rId12"/>
    <p:sldId id="270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879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тыс. рублей</a:t>
            </a:r>
            <a:endParaRPr lang="ru-RU" sz="1200" dirty="0"/>
          </a:p>
        </c:rich>
      </c:tx>
      <c:layout>
        <c:manualLayout>
          <c:xMode val="edge"/>
          <c:yMode val="edge"/>
          <c:x val="0.42984366797900309"/>
          <c:y val="7.5000000000000053E-2"/>
        </c:manualLayout>
      </c:layout>
    </c:title>
    <c:view3D>
      <c:perspective val="30"/>
    </c:view3D>
    <c:floor>
      <c:spPr>
        <a:solidFill>
          <a:srgbClr val="FFFF0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spPr>
            <a:solidFill>
              <a:srgbClr val="7030A0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10714</c:v>
                </c:pt>
                <c:pt idx="1">
                  <c:v>13155.9</c:v>
                </c:pt>
                <c:pt idx="2">
                  <c:v>46846.5</c:v>
                </c:pt>
                <c:pt idx="3">
                  <c:v>11871.7</c:v>
                </c:pt>
                <c:pt idx="4">
                  <c:v>21084.2</c:v>
                </c:pt>
                <c:pt idx="5">
                  <c:v>6478.1</c:v>
                </c:pt>
                <c:pt idx="6">
                  <c:v>6338.8</c:v>
                </c:pt>
              </c:numCache>
            </c:numRef>
          </c:val>
        </c:ser>
        <c:shape val="cylinder"/>
        <c:axId val="84326272"/>
        <c:axId val="84327808"/>
        <c:axId val="0"/>
      </c:bar3DChart>
      <c:catAx>
        <c:axId val="84326272"/>
        <c:scaling>
          <c:orientation val="minMax"/>
        </c:scaling>
        <c:axPos val="b"/>
        <c:numFmt formatCode="dd/mm/yyyy" sourceLinked="1"/>
        <c:tickLblPos val="nextTo"/>
        <c:crossAx val="84327808"/>
        <c:crosses val="autoZero"/>
        <c:auto val="1"/>
        <c:lblAlgn val="ctr"/>
        <c:lblOffset val="100"/>
      </c:catAx>
      <c:valAx>
        <c:axId val="84327808"/>
        <c:scaling>
          <c:orientation val="minMax"/>
        </c:scaling>
        <c:delete val="1"/>
        <c:axPos val="l"/>
        <c:numFmt formatCode="#,##0.0" sourceLinked="1"/>
        <c:majorTickMark val="cross"/>
        <c:tickLblPos val="nextTo"/>
        <c:crossAx val="843262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aseline="0"/>
            </a:pPr>
            <a:endParaRPr lang="ru-RU"/>
          </a:p>
        </c:txPr>
      </c:legendEntry>
      <c:layout>
        <c:manualLayout>
          <c:xMode val="edge"/>
          <c:yMode val="edge"/>
          <c:x val="0.7730677493438316"/>
          <c:y val="0.8712652559055124"/>
          <c:w val="0.22693225065616823"/>
          <c:h val="5.650910433070869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2972916666666663"/>
          <c:y val="0.10937500000000006"/>
        </c:manualLayout>
      </c:layout>
    </c:title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Факт 2016 года</c:v>
                </c:pt>
                <c:pt idx="1">
                  <c:v>План 2017 года</c:v>
                </c:pt>
                <c:pt idx="2">
                  <c:v>План 2018 года</c:v>
                </c:pt>
                <c:pt idx="3">
                  <c:v>План 2019 года</c:v>
                </c:pt>
                <c:pt idx="4">
                  <c:v>План 2020 года</c:v>
                </c:pt>
                <c:pt idx="5">
                  <c:v>План 2021 год</c:v>
                </c:pt>
                <c:pt idx="6">
                  <c:v>План 2022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4426.1000000000004</c:v>
                </c:pt>
                <c:pt idx="1">
                  <c:v>2151.8000000000002</c:v>
                </c:pt>
                <c:pt idx="2">
                  <c:v>3320.4</c:v>
                </c:pt>
                <c:pt idx="3" formatCode="0.0">
                  <c:v>3172.8</c:v>
                </c:pt>
                <c:pt idx="4">
                  <c:v>3669.2</c:v>
                </c:pt>
                <c:pt idx="5" formatCode="0.0">
                  <c:v>3804</c:v>
                </c:pt>
                <c:pt idx="6">
                  <c:v>3430.7</c:v>
                </c:pt>
              </c:numCache>
            </c:numRef>
          </c:val>
        </c:ser>
        <c:shape val="cylinder"/>
        <c:axId val="53634176"/>
        <c:axId val="53635712"/>
        <c:axId val="53618880"/>
      </c:bar3DChart>
      <c:catAx>
        <c:axId val="53634176"/>
        <c:scaling>
          <c:orientation val="minMax"/>
        </c:scaling>
        <c:axPos val="b"/>
        <c:tickLblPos val="nextTo"/>
        <c:crossAx val="53635712"/>
        <c:crosses val="autoZero"/>
        <c:auto val="1"/>
        <c:lblAlgn val="ctr"/>
        <c:lblOffset val="100"/>
      </c:catAx>
      <c:valAx>
        <c:axId val="5363571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3634176"/>
        <c:crosses val="autoZero"/>
        <c:crossBetween val="between"/>
      </c:valAx>
      <c:serAx>
        <c:axId val="53618880"/>
        <c:scaling>
          <c:orientation val="minMax"/>
        </c:scaling>
        <c:delete val="1"/>
        <c:axPos val="b"/>
        <c:tickLblPos val="nextTo"/>
        <c:crossAx val="5363571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8.2568110711712921E-3"/>
          <c:y val="3.707846360860716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5">
                  <a:lumMod val="75000"/>
                </a:schemeClr>
              </a:solidFill>
            </c:spPr>
          </c:dPt>
          <c:dLbls>
            <c:numFmt formatCode="General" sourceLinked="0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Обслуживание государственного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4775.5</c:v>
                </c:pt>
                <c:pt idx="1">
                  <c:v>203.5</c:v>
                </c:pt>
                <c:pt idx="2">
                  <c:v>40</c:v>
                </c:pt>
                <c:pt idx="3">
                  <c:v>700.7</c:v>
                </c:pt>
                <c:pt idx="4">
                  <c:v>13788.7</c:v>
                </c:pt>
                <c:pt idx="5">
                  <c:v>5</c:v>
                </c:pt>
                <c:pt idx="6">
                  <c:v>1984.4</c:v>
                </c:pt>
                <c:pt idx="7">
                  <c:v>3.3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039313284187118"/>
          <c:y val="4.8139069865816835E-2"/>
          <c:w val="0.31883442162340414"/>
          <c:h val="0.69378476714205817"/>
        </c:manualLayout>
      </c:layout>
      <c:txPr>
        <a:bodyPr/>
        <a:lstStyle/>
        <a:p>
          <a:pPr>
            <a:defRPr sz="1300" kern="7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0587672158290705E-2"/>
          <c:y val="2.3447412070358491E-2"/>
          <c:w val="0.92954333479075757"/>
          <c:h val="0.604572688454420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поселения, формируемые в рамках муниципальных программ Долотинского сельского поселения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21253.1</c:v>
                </c:pt>
                <c:pt idx="1">
                  <c:v>5426.4</c:v>
                </c:pt>
                <c:pt idx="2">
                  <c:v>5807.6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248</c:v>
                </c:pt>
                <c:pt idx="1">
                  <c:v>684.8</c:v>
                </c:pt>
                <c:pt idx="2">
                  <c:v>761.1</c:v>
                </c:pt>
              </c:numCache>
            </c:numRef>
          </c:val>
        </c:ser>
        <c:axId val="54228480"/>
        <c:axId val="54230016"/>
      </c:barChart>
      <c:catAx>
        <c:axId val="54228480"/>
        <c:scaling>
          <c:orientation val="minMax"/>
        </c:scaling>
        <c:axPos val="b"/>
        <c:tickLblPos val="nextTo"/>
        <c:crossAx val="54230016"/>
        <c:crosses val="autoZero"/>
        <c:auto val="1"/>
        <c:lblAlgn val="ctr"/>
        <c:lblOffset val="100"/>
      </c:catAx>
      <c:valAx>
        <c:axId val="54230016"/>
        <c:scaling>
          <c:orientation val="minMax"/>
        </c:scaling>
        <c:delete val="1"/>
        <c:axPos val="l"/>
        <c:numFmt formatCode="General" sourceLinked="1"/>
        <c:tickLblPos val="nextTo"/>
        <c:crossAx val="5422848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23292573226630744"/>
          <c:y val="0.78720255019223118"/>
          <c:w val="0.5369932014722375"/>
          <c:h val="0.14479995480372868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/>
    </c:title>
    <c:view3D>
      <c:rotX val="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52400" h="50800" prst="softRound"/>
              <a:bevelB w="152400" h="50800" prst="softRound"/>
            </a:sp3d>
          </c:spPr>
          <c:explosion val="25"/>
          <c:dPt>
            <c:idx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1984.4</c:v>
                </c:pt>
                <c:pt idx="1">
                  <c:v>931.9</c:v>
                </c:pt>
                <c:pt idx="2">
                  <c:v>957.8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086294595357524"/>
          <c:y val="0.38436550082402537"/>
          <c:w val="0.16051926584587334"/>
          <c:h val="0.19364090825856067"/>
        </c:manualLayout>
      </c:layout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/>
    </c:title>
    <c:view3D>
      <c:rAngAx val="1"/>
    </c:view3D>
    <c:floor>
      <c:spPr>
        <a:pattFill prst="solidDmnd">
          <a:fgClr>
            <a:srgbClr val="00B050"/>
          </a:fgClr>
          <a:bgClr>
            <a:schemeClr val="bg1"/>
          </a:bgClr>
        </a:patt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pct5">
              <a:fgClr>
                <a:schemeClr val="accent1">
                  <a:tint val="40000"/>
                </a:schemeClr>
              </a:fgClr>
              <a:bgClr>
                <a:srgbClr val="92D050"/>
              </a:bgClr>
            </a:patt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owder"/>
          </c:spPr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13788.7</c:v>
                </c:pt>
                <c:pt idx="1">
                  <c:v>11</c:v>
                </c:pt>
                <c:pt idx="2">
                  <c:v>100</c:v>
                </c:pt>
              </c:numCache>
            </c:numRef>
          </c:val>
          <c:shape val="coneToMax"/>
        </c:ser>
        <c:gapWidth val="236"/>
        <c:gapDepth val="304"/>
        <c:shape val="cone"/>
        <c:axId val="54490624"/>
        <c:axId val="54492160"/>
        <c:axId val="0"/>
      </c:bar3DChart>
      <c:catAx>
        <c:axId val="54490624"/>
        <c:scaling>
          <c:orientation val="minMax"/>
        </c:scaling>
        <c:axPos val="b"/>
        <c:tickLblPos val="nextTo"/>
        <c:crossAx val="54492160"/>
        <c:crosses val="autoZero"/>
        <c:auto val="1"/>
        <c:lblAlgn val="ctr"/>
        <c:lblOffset val="100"/>
      </c:catAx>
      <c:valAx>
        <c:axId val="54492160"/>
        <c:scaling>
          <c:orientation val="minMax"/>
        </c:scaling>
        <c:delete val="1"/>
        <c:axPos val="l"/>
        <c:numFmt formatCode="0.0" sourceLinked="1"/>
        <c:tickLblPos val="nextTo"/>
        <c:crossAx val="54490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C44B5D-30D0-40D0-9005-083747D816B2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5724636" cy="36003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Администрация Долотинского сельского поселения</a:t>
            </a:r>
            <a:endParaRPr lang="ru-RU" sz="18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000240"/>
            <a:ext cx="71438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dkEdge">
              <a:bevelT w="69850" h="38100" prst="cross"/>
            </a:sp3d>
          </a:bodyPr>
          <a:lstStyle/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ДОЛОТИНСКОГО СЕЛЬСКОГО ПОСЕЛЕНИЯ КРАСНОСУЛИНСКОГО РАЙОНА 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ГОД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И НА ПЛАНОВЫЙ ПЕРИОД </a:t>
            </a:r>
          </a:p>
          <a:p>
            <a:pPr lvl="0" algn="ctr"/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ГОДОВ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СОБСТВЕННЫЕ ДОХОДЫ БЮДЖЕТА ПОСЕЛЕНИЯ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989608586"/>
              </p:ext>
            </p:extLst>
          </p:nvPr>
        </p:nvGraphicFramePr>
        <p:xfrm>
          <a:off x="0" y="1397000"/>
          <a:ext cx="90364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98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Безвозмездные поступления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4191115"/>
              </p:ext>
            </p:extLst>
          </p:nvPr>
        </p:nvGraphicFramePr>
        <p:xfrm>
          <a:off x="285719" y="938019"/>
          <a:ext cx="8572561" cy="691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921"/>
                <a:gridCol w="1022962"/>
                <a:gridCol w="1328658"/>
                <a:gridCol w="1538449"/>
                <a:gridCol w="1584843"/>
                <a:gridCol w="1368728"/>
              </a:tblGrid>
              <a:tr h="6283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7180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43526,1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9043,7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17415,0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2674,1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2908,1</a:t>
                      </a:r>
                      <a:endParaRPr lang="ru-RU" sz="1400" dirty="0"/>
                    </a:p>
                  </a:txBody>
                  <a:tcPr/>
                </a:tc>
              </a:tr>
              <a:tr h="8078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4433,1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2466,6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2687,9</a:t>
                      </a:r>
                      <a:endParaRPr lang="ru-RU" sz="1400" dirty="0"/>
                    </a:p>
                  </a:txBody>
                  <a:tcPr/>
                </a:tc>
              </a:tr>
              <a:tr h="15259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220,0</a:t>
                      </a:r>
                      <a:endParaRPr lang="ru-RU" sz="1400" dirty="0"/>
                    </a:p>
                  </a:txBody>
                  <a:tcPr/>
                </a:tc>
              </a:tr>
              <a:tr h="15531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сельских поселений</a:t>
                      </a:r>
                      <a:r>
                        <a:rPr lang="ru-RU" sz="1200" baseline="0" dirty="0" smtClean="0"/>
                        <a:t>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  <a:tr h="6283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30856,0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4402,2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12703,2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9873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безвозмездные поступления в бюджеты сельских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17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Расходы бюджета поселения в </a:t>
            </a:r>
            <a:r>
              <a:rPr lang="ru-RU" sz="3200" b="1" dirty="0" smtClean="0"/>
              <a:t>2020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213868781"/>
              </p:ext>
            </p:extLst>
          </p:nvPr>
        </p:nvGraphicFramePr>
        <p:xfrm>
          <a:off x="107504" y="692696"/>
          <a:ext cx="8928992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834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поселения, формируемые в рамках муниципальных программ Долотинского сельского поселения, и непрограммные расходы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756391567"/>
              </p:ext>
            </p:extLst>
          </p:nvPr>
        </p:nvGraphicFramePr>
        <p:xfrm>
          <a:off x="107504" y="1397000"/>
          <a:ext cx="8928992" cy="541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37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20280" cy="23431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Расходы на культуру</a:t>
            </a:r>
            <a:endParaRPr lang="ru-RU" sz="44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978019822"/>
              </p:ext>
            </p:extLst>
          </p:nvPr>
        </p:nvGraphicFramePr>
        <p:xfrm>
          <a:off x="251520" y="1397000"/>
          <a:ext cx="736848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531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Расходы на жилищно-коммунальное хозяйство</a:t>
            </a:r>
            <a:endParaRPr lang="ru-RU" sz="36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689036432"/>
              </p:ext>
            </p:extLst>
          </p:nvPr>
        </p:nvGraphicFramePr>
        <p:xfrm>
          <a:off x="179512" y="1397000"/>
          <a:ext cx="8928992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317088"/>
            <a:ext cx="6696744" cy="252028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chilly" dir="t"/>
          </a:scene3d>
          <a:sp3d prstMaterial="dkEdge">
            <a:bevelT prst="angle"/>
            <a:bevelB prst="angle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83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583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Программная структура расходов бюджета поселения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3869190"/>
              </p:ext>
            </p:extLst>
          </p:nvPr>
        </p:nvGraphicFramePr>
        <p:xfrm>
          <a:off x="251520" y="938334"/>
          <a:ext cx="8640960" cy="4960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728192"/>
                <a:gridCol w="1656184"/>
                <a:gridCol w="1512168"/>
              </a:tblGrid>
              <a:tr h="5301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 муниципальной программы Долотинского сельского поселения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2020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год</a:t>
                      </a:r>
                      <a:endParaRPr lang="ru-RU" sz="1300" dirty="0"/>
                    </a:p>
                  </a:txBody>
                  <a:tcPr/>
                </a:tc>
              </a:tr>
              <a:tr h="40309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Всего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21253,1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7030A0"/>
                          </a:solidFill>
                        </a:rPr>
                        <a:t>5426,4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smtClean="0">
                          <a:solidFill>
                            <a:srgbClr val="7030A0"/>
                          </a:solidFill>
                        </a:rPr>
                        <a:t>5807,6</a:t>
                      </a:r>
                      <a:endParaRPr lang="ru-RU" sz="13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4693,7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4475,5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4749,8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пожарной безопасности и безопасности людей на водных объектах, профилактика экстремизма и терроризма на территории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Долотинского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</a:t>
                      </a:r>
                      <a:r>
                        <a:rPr lang="ru-RU" sz="1100" baseline="0" dirty="0" smtClean="0"/>
                        <a:t>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1015,0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культуры, физической культуры и спорта</a:t>
                      </a:r>
                      <a:endParaRPr lang="ru-RU" sz="1100" b="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1984,4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931,9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957,8</a:t>
                      </a:r>
                      <a:endParaRPr lang="ru-RU" sz="1100" dirty="0"/>
                    </a:p>
                  </a:txBody>
                  <a:tcPr/>
                </a:tc>
              </a:tr>
              <a:tr h="64605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Обеспечение</a:t>
                      </a:r>
                      <a:r>
                        <a:rPr lang="ru-RU" sz="1100" baseline="0" dirty="0" smtClean="0"/>
                        <a:t> жильем населения </a:t>
                      </a:r>
                      <a:r>
                        <a:rPr lang="ru-RU" sz="1100" baseline="0" dirty="0" err="1" smtClean="0"/>
                        <a:t>Долотинского</a:t>
                      </a:r>
                      <a:r>
                        <a:rPr lang="ru-RU" sz="1100" baseline="0" dirty="0" smtClean="0"/>
                        <a:t>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12773,7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9537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 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современной городской среды на территории </a:t>
                      </a:r>
                      <a:r>
                        <a:rPr lang="ru-RU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Долотинского</a:t>
                      </a: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463837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99720" y="58054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15377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299920" cy="80823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800" dirty="0" smtClean="0">
                <a:solidFill>
                  <a:srgbClr val="FFC000"/>
                </a:solidFill>
              </a:rPr>
              <a:t>Основа формирования бюджета поселения на </a:t>
            </a:r>
            <a:r>
              <a:rPr lang="ru-RU" sz="1800" dirty="0" smtClean="0">
                <a:solidFill>
                  <a:srgbClr val="FFC000"/>
                </a:solidFill>
              </a:rPr>
              <a:t>2020 </a:t>
            </a:r>
            <a:r>
              <a:rPr lang="ru-RU" sz="18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1800" dirty="0" smtClean="0">
                <a:solidFill>
                  <a:srgbClr val="FFC000"/>
                </a:solidFill>
              </a:rPr>
              <a:t>2021 </a:t>
            </a:r>
            <a:r>
              <a:rPr lang="ru-RU" sz="1800" dirty="0" smtClean="0">
                <a:solidFill>
                  <a:srgbClr val="FFC000"/>
                </a:solidFill>
              </a:rPr>
              <a:t>и </a:t>
            </a:r>
            <a:r>
              <a:rPr lang="ru-RU" sz="1800" dirty="0" smtClean="0">
                <a:solidFill>
                  <a:srgbClr val="FFC000"/>
                </a:solidFill>
              </a:rPr>
              <a:t>2022 </a:t>
            </a:r>
            <a:r>
              <a:rPr lang="ru-RU" sz="1800" dirty="0" smtClean="0">
                <a:solidFill>
                  <a:srgbClr val="FFC000"/>
                </a:solidFill>
              </a:rPr>
              <a:t>годов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3606552" cy="1752600"/>
          </a:xfrm>
          <a:effectLst>
            <a:glow rad="228600">
              <a:srgbClr val="7030A0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Прогноз социально-экономического развития Долотинского сельского поселения на </a:t>
            </a:r>
            <a:r>
              <a:rPr lang="ru-RU" sz="1600" dirty="0" smtClean="0">
                <a:solidFill>
                  <a:schemeClr val="tx1"/>
                </a:solidFill>
              </a:rPr>
              <a:t>2020-2022 </a:t>
            </a:r>
            <a:r>
              <a:rPr lang="ru-RU" sz="1600" dirty="0" smtClean="0">
                <a:solidFill>
                  <a:schemeClr val="tx1"/>
                </a:solidFill>
              </a:rPr>
              <a:t>годы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(Постановление Администрации Долотинского сельского поселения от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204864"/>
            <a:ext cx="3672408" cy="181588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Основные направления бюджетной и налоговой политики Долотинского сельского поселения на </a:t>
            </a:r>
            <a:r>
              <a:rPr lang="ru-RU" sz="1600" dirty="0" smtClean="0">
                <a:solidFill>
                  <a:schemeClr val="bg1"/>
                </a:solidFill>
              </a:rPr>
              <a:t>2020-2022 </a:t>
            </a:r>
            <a:r>
              <a:rPr lang="ru-RU" sz="1600" dirty="0" smtClean="0">
                <a:solidFill>
                  <a:schemeClr val="bg1"/>
                </a:solidFill>
              </a:rPr>
              <a:t>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4797152"/>
            <a:ext cx="4032448" cy="1754326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  <a:outerShdw blurRad="57150" dist="38100" dir="5400000" algn="ctr" rotWithShape="0">
              <a:schemeClr val="accent4">
                <a:shade val="9000"/>
                <a:alpha val="48000"/>
                <a:satMod val="105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Муниципальные программы Долотинского сельского поселения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461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3474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</a:rPr>
              <a:t>Проект бюджета на </a:t>
            </a:r>
            <a:r>
              <a:rPr lang="ru-RU" sz="2000" dirty="0" smtClean="0">
                <a:solidFill>
                  <a:srgbClr val="FFC000"/>
                </a:solidFill>
              </a:rPr>
              <a:t>2020 </a:t>
            </a:r>
            <a:r>
              <a:rPr lang="ru-RU" sz="20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2000" dirty="0" smtClean="0">
                <a:solidFill>
                  <a:srgbClr val="FFC000"/>
                </a:solidFill>
              </a:rPr>
              <a:t>2021 </a:t>
            </a:r>
            <a:r>
              <a:rPr lang="ru-RU" sz="2000" dirty="0" smtClean="0">
                <a:solidFill>
                  <a:srgbClr val="FFC000"/>
                </a:solidFill>
              </a:rPr>
              <a:t>- </a:t>
            </a:r>
            <a:r>
              <a:rPr lang="ru-RU" sz="2000" dirty="0" smtClean="0">
                <a:solidFill>
                  <a:srgbClr val="FFC000"/>
                </a:solidFill>
              </a:rPr>
              <a:t>2022 </a:t>
            </a:r>
            <a:r>
              <a:rPr lang="ru-RU" sz="2000" dirty="0" smtClean="0">
                <a:solidFill>
                  <a:srgbClr val="FFC000"/>
                </a:solidFill>
              </a:rPr>
              <a:t>годов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664" y="1340768"/>
            <a:ext cx="7854696" cy="344480"/>
          </a:xfrm>
        </p:spPr>
        <p:txBody>
          <a:bodyPr>
            <a:normAutofit/>
          </a:bodyPr>
          <a:lstStyle/>
          <a:p>
            <a:pPr algn="ctr"/>
            <a:r>
              <a:rPr lang="ru-RU" sz="1600" u="sng" dirty="0" smtClean="0">
                <a:solidFill>
                  <a:schemeClr val="bg1"/>
                </a:solidFill>
              </a:rPr>
              <a:t>Основные приоритеты бюджетной политики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844824"/>
            <a:ext cx="705678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НАПОЛНЯЕМОСТЬ БЮДЖЕТА СОБСТВЕННЫМИ ДОХОДАМИ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2329464"/>
            <a:ext cx="7055648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ЭФФЕКТИВНОЕ УПРАВЛЕНИЕ РАСХОДАМИ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43608" y="2852936"/>
            <a:ext cx="7056784" cy="504056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ПРОВЕДЕНИЕ ВЗВЕШЕННОЙ ДОЛГОВОЙ ПОЛИТИКИ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357301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Первоочередные задачи</a:t>
            </a:r>
            <a:endParaRPr lang="ru-RU" sz="1600" u="sng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4149080"/>
            <a:ext cx="7128792" cy="4320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ПРЕДСКАЗУЕМОСТЬ И УСТОЙЧИВОСТЬ БЮДЖЕТНОЙ СИСТЕМЫ</a:t>
            </a:r>
            <a:endParaRPr lang="ru-RU" sz="1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4581128"/>
            <a:ext cx="712879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КАЧЕСТВЕННОЕ И ЭФФЕКТИВНОЕ МУНИЦИПАЛЬНОЕ УПРАВЛЕНИЕ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5013176"/>
            <a:ext cx="712879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СТАБИЛЬНОСТЬ НАЛОГОВЫХ И НЕНАЛОГОВЫХ УСЛОВИЙ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5888" y="5445224"/>
            <a:ext cx="7128792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ИНВЕСТИРОВАНИЕ В ЧЕЛОВЕЧЕСКИЙ КАПИТАЛ</a:t>
            </a:r>
            <a:endParaRPr lang="ru-RU" sz="1200" b="1" dirty="0"/>
          </a:p>
        </p:txBody>
      </p:sp>
    </p:spTree>
    <p:extLst>
      <p:ext uri="{BB962C8B-B14F-4D97-AF65-F5344CB8AC3E}">
        <p14:creationId xmlns="" xmlns:p14="http://schemas.microsoft.com/office/powerpoint/2010/main" val="4509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098" y="260648"/>
            <a:ext cx="8640960" cy="11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Меры, принимаемые для обеспечения сбалансированности бюджета поселения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974" y="1543072"/>
            <a:ext cx="80648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 («дорожная карта») по увеличению поступлений налоговых и неналоговых доходов бюджета Долотинского сельского поселения на 2017-2019 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708" y="2335160"/>
            <a:ext cx="8064896" cy="108012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по устранению с 1 января 2018 года неэффективных налоговых льгот (пониженных ставок по налогам)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415280"/>
            <a:ext cx="806489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оптимизации расходов бюджета Долотинского сельского поселения на </a:t>
            </a:r>
            <a:r>
              <a:rPr lang="ru-RU" sz="1600" dirty="0" smtClean="0">
                <a:solidFill>
                  <a:schemeClr val="tx1"/>
                </a:solidFill>
              </a:rPr>
              <a:t>2019-2024 </a:t>
            </a:r>
            <a:r>
              <a:rPr lang="ru-RU" sz="1600" dirty="0" smtClean="0">
                <a:solidFill>
                  <a:schemeClr val="tx1"/>
                </a:solidFill>
              </a:rPr>
              <a:t>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708" y="4423392"/>
            <a:ext cx="8051740" cy="122413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мероприятий, направленный на отмену установленных муниципальным образованием «Долотинское сельское поселение» расходных обязательств, не связанных с решением вопросов, отнесенных Конституцией РФ, федеральными законами, областными законами к полномочиям органов местного самоуправления поселений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40960" cy="4914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характеристики проекта бюджета на </a:t>
            </a:r>
            <a:r>
              <a:rPr lang="ru-RU" sz="2400" dirty="0" smtClean="0"/>
              <a:t>2020-2022 </a:t>
            </a:r>
            <a:r>
              <a:rPr lang="ru-RU" sz="2400" dirty="0" smtClean="0"/>
              <a:t>годы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2578072"/>
              </p:ext>
            </p:extLst>
          </p:nvPr>
        </p:nvGraphicFramePr>
        <p:xfrm>
          <a:off x="323528" y="1340768"/>
          <a:ext cx="8208912" cy="38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296144"/>
                <a:gridCol w="1368152"/>
                <a:gridCol w="1368152"/>
                <a:gridCol w="1368152"/>
              </a:tblGrid>
              <a:tr h="386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</a:t>
                      </a:r>
                      <a:r>
                        <a:rPr lang="ru-RU" sz="1400" dirty="0" smtClean="0"/>
                        <a:t>год (фактическое исполнение)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Ожидаемое исполнение бюджета на </a:t>
                      </a:r>
                      <a:r>
                        <a:rPr lang="ru-RU" sz="1400" dirty="0" smtClean="0"/>
                        <a:t>2019 </a:t>
                      </a: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868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37898,6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11871,7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21084,2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6478,1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5786,5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налоговые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3023,2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2828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3669,2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3804,0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3430,7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34875,4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9043,7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17415,0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2674,1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2908,1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Расходы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38339,8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11851,6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21501,1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6111,2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6338,8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Дефицит (-),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-441,2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-416,9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366,9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88753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30077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1283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Основные параметры бюджета поселения на </a:t>
            </a:r>
            <a:r>
              <a:rPr lang="ru-RU" sz="4000" dirty="0" smtClean="0"/>
              <a:t>2020 </a:t>
            </a:r>
            <a:r>
              <a:rPr lang="ru-RU" sz="4000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5568761"/>
              </p:ext>
            </p:extLst>
          </p:nvPr>
        </p:nvGraphicFramePr>
        <p:xfrm>
          <a:off x="0" y="1397000"/>
          <a:ext cx="9144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поселения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21084,2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21501,1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1168,0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1984,4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793,4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13788,7</a:t>
                      </a:r>
                      <a:endParaRPr lang="ru-RU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1487,3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17415,0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5484,5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40352" y="105273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35653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200800" cy="10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Основные параметры бюджета поселения на </a:t>
            </a:r>
            <a:r>
              <a:rPr lang="ru-RU" sz="4000" dirty="0" smtClean="0"/>
              <a:t>2021 </a:t>
            </a:r>
            <a:r>
              <a:rPr lang="ru-RU" sz="4000" dirty="0" smtClean="0"/>
              <a:t>и </a:t>
            </a:r>
            <a:r>
              <a:rPr lang="ru-RU" sz="4000" dirty="0" smtClean="0"/>
              <a:t>2022 </a:t>
            </a:r>
            <a:r>
              <a:rPr lang="ru-RU" sz="4000" dirty="0" smtClean="0"/>
              <a:t>годы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4671169"/>
              </p:ext>
            </p:extLst>
          </p:nvPr>
        </p:nvGraphicFramePr>
        <p:xfrm>
          <a:off x="0" y="1397000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6478,1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6111,2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6338,8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6338,8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1246,4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931,9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708,5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951,8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829,0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11,0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883,8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100,0</a:t>
                      </a:r>
                      <a:endParaRPr lang="ru-RU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1500,1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220,0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2674,1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2908,1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228,5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4959,0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323,5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5067,0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56376" y="1035624"/>
            <a:ext cx="1043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40106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4103611007"/>
              </p:ext>
            </p:extLst>
          </p:nvPr>
        </p:nvGraphicFramePr>
        <p:xfrm>
          <a:off x="357158" y="1428736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3739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ДОХОДОВ БЮДЖЕТА ПОСЕЛЕНИЯ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4812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260648"/>
            <a:ext cx="83529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ПОСТУПАЮЩИЕ В БЮДЖЕТ ДЕНЕЖНЫЕ СРЕДСТВА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1772816"/>
            <a:ext cx="56886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ДОХОДЫ БЮДЖЕТА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112" y="299695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2075" y="2964952"/>
            <a:ext cx="3096344" cy="15841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БЕЗВОЗМЕЗДНЫЕ ПОСТУПЛЕНИЯ</a:t>
            </a:r>
            <a:endParaRPr lang="ru-RU" sz="2400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512472" y="3356993"/>
            <a:ext cx="2196195" cy="1728192"/>
          </a:xfrm>
          <a:prstGeom prst="leftRight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157192"/>
            <a:ext cx="36724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НЕНАЛОГОВЫЕ ПОСТУПЛЕНИЯ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247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1162</TotalTime>
  <Words>719</Words>
  <Application>Microsoft Office PowerPoint</Application>
  <PresentationFormat>Экран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Администрация Долотинского сельского поселения</vt:lpstr>
      <vt:lpstr>Основа формирования бюджета поселения на 2020 год и на плановый период 2021 и 2022 годов</vt:lpstr>
      <vt:lpstr>Проект бюджета на 2020 год и на плановый период 2021 - 2022 годов</vt:lpstr>
      <vt:lpstr>Меры, принимаемые для обеспечения сбалансированности бюджета поселения</vt:lpstr>
      <vt:lpstr>Основные характеристики проекта бюджета на 2020-2022 годы</vt:lpstr>
      <vt:lpstr>Основные параметры бюджета поселения на 2020 год</vt:lpstr>
      <vt:lpstr>Основные параметры бюджета поселения на 2021 и 2022 годы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Долотинского сельского поселения</dc:title>
  <dc:creator>User</dc:creator>
  <cp:lastModifiedBy>Долотинка1</cp:lastModifiedBy>
  <cp:revision>115</cp:revision>
  <dcterms:created xsi:type="dcterms:W3CDTF">2018-02-16T06:28:19Z</dcterms:created>
  <dcterms:modified xsi:type="dcterms:W3CDTF">2020-02-10T10:52:10Z</dcterms:modified>
</cp:coreProperties>
</file>