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63" r:id="rId3"/>
    <p:sldId id="257" r:id="rId4"/>
    <p:sldId id="264" r:id="rId5"/>
    <p:sldId id="258" r:id="rId6"/>
    <p:sldId id="259" r:id="rId7"/>
    <p:sldId id="265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9030" autoAdjust="0"/>
  </p:normalViewPr>
  <p:slideViewPr>
    <p:cSldViewPr>
      <p:cViewPr varScale="1">
        <p:scale>
          <a:sx n="107" d="100"/>
          <a:sy n="107" d="100"/>
        </p:scale>
        <p:origin x="-84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image" Target="../media/image5.jpe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image" Target="../media/image6.jpeg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  <a:scene3d>
          <a:camera prst="orthographicFront"/>
          <a:lightRig rig="threePt" dir="t"/>
        </a:scene3d>
        <a:sp3d prstMaterial="metal">
          <a:bevelT w="139700" h="139700" prst="divot"/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69736.399999999994</c:v>
                </c:pt>
                <c:pt idx="1">
                  <c:v>10650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69889.600000000006</c:v>
                </c:pt>
                <c:pt idx="1">
                  <c:v>8819.2999999999993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3372928"/>
        <c:axId val="153391104"/>
        <c:axId val="153382912"/>
      </c:bar3DChart>
      <c:catAx>
        <c:axId val="153372928"/>
        <c:scaling>
          <c:orientation val="minMax"/>
        </c:scaling>
        <c:delete val="0"/>
        <c:axPos val="b"/>
        <c:majorTickMark val="out"/>
        <c:minorTickMark val="none"/>
        <c:tickLblPos val="nextTo"/>
        <c:crossAx val="153391104"/>
        <c:crosses val="autoZero"/>
        <c:auto val="1"/>
        <c:lblAlgn val="ctr"/>
        <c:lblOffset val="100"/>
        <c:noMultiLvlLbl val="0"/>
      </c:catAx>
      <c:valAx>
        <c:axId val="1533911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3372928"/>
        <c:crosses val="autoZero"/>
        <c:crossBetween val="between"/>
      </c:valAx>
      <c:serAx>
        <c:axId val="153382912"/>
        <c:scaling>
          <c:orientation val="minMax"/>
        </c:scaling>
        <c:delete val="1"/>
        <c:axPos val="b"/>
        <c:majorTickMark val="out"/>
        <c:minorTickMark val="none"/>
        <c:tickLblPos val="nextTo"/>
        <c:crossAx val="153391104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FFF00"/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3837.1</c:v>
                </c:pt>
                <c:pt idx="1">
                  <c:v>4426.1000000000004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65899.3</c:v>
                </c:pt>
                <c:pt idx="1">
                  <c:v>6223.9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2254592"/>
        <c:axId val="92256128"/>
        <c:axId val="0"/>
      </c:bar3DChart>
      <c:catAx>
        <c:axId val="92254592"/>
        <c:scaling>
          <c:orientation val="minMax"/>
        </c:scaling>
        <c:delete val="0"/>
        <c:axPos val="b"/>
        <c:majorTickMark val="out"/>
        <c:minorTickMark val="none"/>
        <c:tickLblPos val="nextTo"/>
        <c:crossAx val="92256128"/>
        <c:crosses val="autoZero"/>
        <c:auto val="1"/>
        <c:lblAlgn val="ctr"/>
        <c:lblOffset val="100"/>
        <c:noMultiLvlLbl val="0"/>
      </c:catAx>
      <c:valAx>
        <c:axId val="922561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22545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ru-RU" sz="1800" dirty="0" smtClean="0"/>
              <a:t>Налоговые и неналоговые</a:t>
            </a:r>
          </a:p>
          <a:p>
            <a:pPr algn="l">
              <a:defRPr/>
            </a:pPr>
            <a:r>
              <a:rPr lang="ru-RU" sz="1800" dirty="0" smtClean="0"/>
              <a:t>доходы – 4426,0 тыс. рублей</a:t>
            </a:r>
            <a:endParaRPr lang="ru-RU" sz="1800" dirty="0"/>
          </a:p>
        </c:rich>
      </c:tx>
      <c:layout>
        <c:manualLayout>
          <c:xMode val="edge"/>
          <c:yMode val="edge"/>
          <c:x val="2.026038932633421E-2"/>
          <c:y val="1.4775482471856777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7030A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rgbClr val="92D050"/>
              </a:solidFill>
            </c:spPr>
          </c:dPt>
          <c:dPt>
            <c:idx val="6"/>
            <c:bubble3D val="0"/>
            <c:spPr>
              <a:solidFill>
                <a:srgbClr val="00B0F0"/>
              </a:solidFill>
            </c:spPr>
          </c:dPt>
          <c:dLbls>
            <c:numFmt formatCode="General" sourceLinked="0"/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НДФЛ - 1053.1</c:v>
                </c:pt>
                <c:pt idx="1">
                  <c:v>Акцизы - 1419.5</c:v>
                </c:pt>
                <c:pt idx="2">
                  <c:v>Налоги на совокупный доход - 665.8</c:v>
                </c:pt>
                <c:pt idx="3">
                  <c:v>Налоги на имущество - 870.2</c:v>
                </c:pt>
                <c:pt idx="4">
                  <c:v>Государственная пошлина - 0.1</c:v>
                </c:pt>
                <c:pt idx="5">
                  <c:v>Доходы от использования имущества - 306.3</c:v>
                </c:pt>
                <c:pt idx="6">
                  <c:v>Штрафы - 111.0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1053.0999999999999</c:v>
                </c:pt>
                <c:pt idx="1">
                  <c:v>1419.5</c:v>
                </c:pt>
                <c:pt idx="2">
                  <c:v>665.8</c:v>
                </c:pt>
                <c:pt idx="3">
                  <c:v>870.2</c:v>
                </c:pt>
                <c:pt idx="4">
                  <c:v>0.1</c:v>
                </c:pt>
                <c:pt idx="5">
                  <c:v>306.3</c:v>
                </c:pt>
                <c:pt idx="6" formatCode="0.0">
                  <c:v>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536526684164476"/>
          <c:y val="1.4740579757356329E-2"/>
          <c:w val="0.32074589895013123"/>
          <c:h val="0.98525942024264368"/>
        </c:manualLayout>
      </c:layout>
      <c:overlay val="0"/>
      <c:txPr>
        <a:bodyPr/>
        <a:lstStyle/>
        <a:p>
          <a:pPr>
            <a:defRPr sz="16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 smtClean="0"/>
              <a:t>Расходы</a:t>
            </a:r>
            <a:r>
              <a:rPr lang="ru-RU" sz="1600" baseline="0" dirty="0" smtClean="0"/>
              <a:t> бюджета всего – 8819,3 тыс. рублей</a:t>
            </a:r>
            <a:endParaRPr lang="ru-RU" sz="1600" dirty="0"/>
          </a:p>
        </c:rich>
      </c:tx>
      <c:layout>
        <c:manualLayout>
          <c:xMode val="edge"/>
          <c:yMode val="edge"/>
          <c:x val="2.026038932633421E-2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 и кинематография</c:v>
                </c:pt>
                <c:pt idx="6">
                  <c:v>Социальная политика</c:v>
                </c:pt>
                <c:pt idx="7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Лист1!$B$2:$B$9</c:f>
              <c:numCache>
                <c:formatCode>[$-10419]###\ ###\ ###\ ###\ ##0.00</c:formatCode>
                <c:ptCount val="8"/>
                <c:pt idx="0">
                  <c:v>4621945.25</c:v>
                </c:pt>
                <c:pt idx="1">
                  <c:v>174800</c:v>
                </c:pt>
                <c:pt idx="2">
                  <c:v>90400</c:v>
                </c:pt>
                <c:pt idx="3">
                  <c:v>547737.94999999995</c:v>
                </c:pt>
                <c:pt idx="4">
                  <c:v>1232161.56</c:v>
                </c:pt>
                <c:pt idx="5">
                  <c:v>1230820.1399999999</c:v>
                </c:pt>
                <c:pt idx="6">
                  <c:v>797000</c:v>
                </c:pt>
                <c:pt idx="7">
                  <c:v>124479.58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461384514435694"/>
          <c:y val="3.0331807361289147E-2"/>
          <c:w val="0.3370528215223097"/>
          <c:h val="0.9482666178355612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050" dirty="0" smtClean="0"/>
              <a:t>тыс. рублей</a:t>
            </a:r>
            <a:endParaRPr lang="ru-RU" sz="1050" dirty="0"/>
          </a:p>
        </c:rich>
      </c:tx>
      <c:layout>
        <c:manualLayout>
          <c:xMode val="edge"/>
          <c:yMode val="edge"/>
          <c:x val="0.82686450131233591"/>
          <c:y val="6.562500000000000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260.8</c:v>
                </c:pt>
                <c:pt idx="1">
                  <c:v>547.70000000000005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5059584"/>
        <c:axId val="225459584"/>
        <c:axId val="0"/>
      </c:bar3DChart>
      <c:catAx>
        <c:axId val="225059584"/>
        <c:scaling>
          <c:orientation val="minMax"/>
        </c:scaling>
        <c:delete val="0"/>
        <c:axPos val="b"/>
        <c:majorTickMark val="out"/>
        <c:minorTickMark val="none"/>
        <c:tickLblPos val="nextTo"/>
        <c:crossAx val="225459584"/>
        <c:crosses val="autoZero"/>
        <c:auto val="1"/>
        <c:lblAlgn val="ctr"/>
        <c:lblOffset val="100"/>
        <c:noMultiLvlLbl val="0"/>
      </c:catAx>
      <c:valAx>
        <c:axId val="2254595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5059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050" dirty="0" smtClean="0"/>
              <a:t>тыс. рублей</a:t>
            </a:r>
            <a:endParaRPr lang="ru-RU" sz="1050" dirty="0"/>
          </a:p>
        </c:rich>
      </c:tx>
      <c:layout>
        <c:manualLayout>
          <c:xMode val="edge"/>
          <c:yMode val="edge"/>
          <c:x val="0.90150588179868263"/>
          <c:y val="0.9465340880487314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6200000000000001"/>
          <c:w val="0.6020833333333333"/>
          <c:h val="0.825500000000000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"Управление муниципальными финансами" - 4621.9</c:v>
                </c:pt>
                <c:pt idx="1">
                  <c:v>"Муниципальная политика" - 174.8</c:v>
                </c:pt>
                <c:pt idx="2">
                  <c:v>"Защита населения и территории от чрезвычайных ситуаций, обеспечение пожарной безопасности и безопасности людей на водных объектах" - 90.4</c:v>
                </c:pt>
                <c:pt idx="3">
                  <c:v>"Развитие транспортной системы" - 547.7</c:v>
                </c:pt>
                <c:pt idx="4">
                  <c:v>"Благоустройство территории и жилищно-коммунальное хозяйство" - 1232.2</c:v>
                </c:pt>
                <c:pt idx="5">
                  <c:v>"Развитие культуры, физической культуры и спорта" - 1230.8</c:v>
                </c:pt>
                <c:pt idx="6">
                  <c:v>"Обеспечение доступным и комфортным жильем населения Долотинского сельского поселения" - 797.0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4621.8999999999996</c:v>
                </c:pt>
                <c:pt idx="1">
                  <c:v>174.8</c:v>
                </c:pt>
                <c:pt idx="2">
                  <c:v>90.4</c:v>
                </c:pt>
                <c:pt idx="3">
                  <c:v>547.70000000000005</c:v>
                </c:pt>
                <c:pt idx="4">
                  <c:v>1232.2</c:v>
                </c:pt>
                <c:pt idx="5">
                  <c:v>1230.8</c:v>
                </c:pt>
                <c:pt idx="6" formatCode="0.0">
                  <c:v>797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420162440330287"/>
          <c:y val="2.5112168999194209E-4"/>
          <c:w val="0.33748834742112127"/>
          <c:h val="0.99909816439287158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0.70475</cdr:x>
      <cdr:y>0.72646</cdr:y>
    </cdr:from>
    <cdr:to>
      <cdr:x>0.92524</cdr:x>
      <cdr:y>0.85049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44208" y="2952328"/>
          <a:ext cx="201622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50" dirty="0" smtClean="0"/>
            <a:t>тыс. рублей</a:t>
          </a:r>
          <a:endParaRPr lang="ru-RU" sz="105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D3412F-2AF2-492C-942F-E7532F89ED27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9FD37E-32D1-4802-A165-C030591F6F0D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412F-2AF2-492C-942F-E7532F89ED27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FD37E-32D1-4802-A165-C030591F6F0D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412F-2AF2-492C-942F-E7532F89ED27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FD37E-32D1-4802-A165-C030591F6F0D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412F-2AF2-492C-942F-E7532F89ED27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FD37E-32D1-4802-A165-C030591F6F0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412F-2AF2-492C-942F-E7532F89ED27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FD37E-32D1-4802-A165-C030591F6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412F-2AF2-492C-942F-E7532F89ED27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FD37E-32D1-4802-A165-C030591F6F0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412F-2AF2-492C-942F-E7532F89ED27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FD37E-32D1-4802-A165-C030591F6F0D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412F-2AF2-492C-942F-E7532F89ED27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FD37E-32D1-4802-A165-C030591F6F0D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412F-2AF2-492C-942F-E7532F89ED27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FD37E-32D1-4802-A165-C030591F6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412F-2AF2-492C-942F-E7532F89ED27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FD37E-32D1-4802-A165-C030591F6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412F-2AF2-492C-942F-E7532F89ED27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FD37E-32D1-4802-A165-C030591F6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4D3412F-2AF2-492C-942F-E7532F89ED27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09FD37E-32D1-4802-A165-C030591F6F0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476672"/>
            <a:ext cx="7704856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ОТЧЕТ ОБ ИСПОЛНЕНИИ БЮДЖЕТА ДОЛОТИНСКОГО СЕЛЬСКОГО ПОСЕЛЕНИЯ КРАСНОСУЛИНСКОГО РАЙОНА ЗА 2016 ГОД</a:t>
            </a:r>
            <a:endParaRPr lang="ru-RU" sz="3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8352928" cy="244827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410170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337249" cy="1054250"/>
          </a:xfrm>
        </p:spPr>
        <p:txBody>
          <a:bodyPr/>
          <a:lstStyle/>
          <a:p>
            <a:r>
              <a:rPr lang="ru-RU" sz="3200" b="1" i="1" dirty="0" smtClean="0"/>
              <a:t>МУНИЦИПАЛЬНЫЕ ПРОГРАММЫ</a:t>
            </a:r>
            <a:br>
              <a:rPr lang="ru-RU" sz="3200" b="1" i="1" dirty="0" smtClean="0"/>
            </a:br>
            <a:endParaRPr lang="ru-RU" sz="2400" b="1" i="1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42599107"/>
              </p:ext>
            </p:extLst>
          </p:nvPr>
        </p:nvGraphicFramePr>
        <p:xfrm>
          <a:off x="-25644" y="1772816"/>
          <a:ext cx="9169644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6674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70156"/>
            <a:ext cx="9001000" cy="1054250"/>
          </a:xfrm>
        </p:spPr>
        <p:txBody>
          <a:bodyPr/>
          <a:lstStyle/>
          <a:p>
            <a:r>
              <a:rPr lang="ru-RU" sz="2600" b="1" i="1" dirty="0" smtClean="0"/>
              <a:t>ОСНОВНЫЕ ПАРАМЕТРЫ БЮДЖЕТА ДОЛОТИНСКОГО СЕЛЬСКОГО ПОСЕЛЕНИЯ ЗА 2016 ГОД</a:t>
            </a:r>
            <a:endParaRPr lang="ru-RU" sz="2600" b="1" i="1" dirty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6774070"/>
              </p:ext>
            </p:extLst>
          </p:nvPr>
        </p:nvGraphicFramePr>
        <p:xfrm>
          <a:off x="503238" y="1628801"/>
          <a:ext cx="8317234" cy="4824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0134"/>
                <a:gridCol w="2490134"/>
                <a:gridCol w="1668483"/>
                <a:gridCol w="1668483"/>
              </a:tblGrid>
              <a:tr h="55417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 marL="86142" marR="861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Уточненный план, тыс. рублей</a:t>
                      </a:r>
                      <a:endParaRPr lang="ru-RU" sz="1400" dirty="0"/>
                    </a:p>
                  </a:txBody>
                  <a:tcPr marL="86142" marR="861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Исполнение,</a:t>
                      </a:r>
                      <a:r>
                        <a:rPr lang="ru-RU" sz="1400" baseline="0" dirty="0" smtClean="0"/>
                        <a:t> тыс. рублей</a:t>
                      </a:r>
                      <a:endParaRPr lang="ru-RU" sz="1400" dirty="0"/>
                    </a:p>
                  </a:txBody>
                  <a:tcPr marL="86142" marR="861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/>
                    </a:p>
                  </a:txBody>
                  <a:tcPr marL="86142" marR="86142"/>
                </a:tc>
              </a:tr>
              <a:tr h="35858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ДОХОДЫ</a:t>
                      </a:r>
                      <a:endParaRPr lang="ru-RU" sz="1600" b="1" dirty="0"/>
                    </a:p>
                  </a:txBody>
                  <a:tcPr marL="86142" marR="861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10714,0</a:t>
                      </a:r>
                      <a:endParaRPr lang="ru-RU" sz="1600" b="1" dirty="0"/>
                    </a:p>
                  </a:txBody>
                  <a:tcPr marL="86142" marR="861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10650,0</a:t>
                      </a:r>
                      <a:endParaRPr lang="ru-RU" sz="1600" b="1" dirty="0"/>
                    </a:p>
                  </a:txBody>
                  <a:tcPr marL="86142" marR="861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99,4</a:t>
                      </a:r>
                      <a:endParaRPr lang="ru-RU" sz="1600" b="1" dirty="0"/>
                    </a:p>
                  </a:txBody>
                  <a:tcPr marL="86142" marR="86142"/>
                </a:tc>
              </a:tr>
              <a:tr h="35858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 том числе:</a:t>
                      </a:r>
                      <a:endParaRPr lang="ru-RU" sz="1600" dirty="0"/>
                    </a:p>
                  </a:txBody>
                  <a:tcPr marL="86142" marR="86142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marL="86142" marR="86142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marL="86142" marR="86142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marL="86142" marR="86142"/>
                </a:tc>
              </a:tr>
              <a:tr h="880152">
                <a:tc>
                  <a:txBody>
                    <a:bodyPr/>
                    <a:lstStyle/>
                    <a:p>
                      <a:r>
                        <a:rPr lang="ru-RU" sz="1600" i="1" dirty="0" smtClean="0"/>
                        <a:t>Налоговые и неналоговые доходы</a:t>
                      </a:r>
                      <a:endParaRPr lang="ru-RU" sz="1600" i="1" dirty="0"/>
                    </a:p>
                  </a:txBody>
                  <a:tcPr marL="86142" marR="861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/>
                        <a:t>4489,9</a:t>
                      </a:r>
                      <a:endParaRPr lang="ru-RU" sz="1600" b="0" i="1" dirty="0"/>
                    </a:p>
                  </a:txBody>
                  <a:tcPr marL="86142" marR="861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/>
                        <a:t>4426,1</a:t>
                      </a:r>
                      <a:endParaRPr lang="ru-RU" sz="1600" b="0" i="1" dirty="0"/>
                    </a:p>
                  </a:txBody>
                  <a:tcPr marL="86142" marR="861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/>
                        <a:t>98,6</a:t>
                      </a:r>
                    </a:p>
                    <a:p>
                      <a:pPr algn="ctr"/>
                      <a:endParaRPr lang="ru-RU" sz="1600" b="0" i="1" dirty="0"/>
                    </a:p>
                  </a:txBody>
                  <a:tcPr marL="86142" marR="86142"/>
                </a:tc>
              </a:tr>
              <a:tr h="619366">
                <a:tc>
                  <a:txBody>
                    <a:bodyPr/>
                    <a:lstStyle/>
                    <a:p>
                      <a:r>
                        <a:rPr lang="ru-RU" sz="1600" i="1" dirty="0" smtClean="0"/>
                        <a:t>Безвозмездные поступления</a:t>
                      </a:r>
                      <a:endParaRPr lang="ru-RU" sz="1600" i="1" dirty="0"/>
                    </a:p>
                  </a:txBody>
                  <a:tcPr marL="86142" marR="861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/>
                        <a:t>6224,1</a:t>
                      </a:r>
                      <a:endParaRPr lang="ru-RU" sz="1600" b="0" i="1" dirty="0"/>
                    </a:p>
                  </a:txBody>
                  <a:tcPr marL="86142" marR="861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/>
                        <a:t>6223,9</a:t>
                      </a:r>
                      <a:endParaRPr lang="ru-RU" sz="1600" b="0" i="1" dirty="0"/>
                    </a:p>
                  </a:txBody>
                  <a:tcPr marL="86142" marR="861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/>
                        <a:t>100,0</a:t>
                      </a:r>
                      <a:endParaRPr lang="ru-RU" sz="1600" b="0" i="1" dirty="0"/>
                    </a:p>
                  </a:txBody>
                  <a:tcPr marL="86142" marR="86142"/>
                </a:tc>
              </a:tr>
              <a:tr h="35858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6142" marR="86142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marL="86142" marR="86142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marL="86142" marR="86142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marL="86142" marR="86142"/>
                </a:tc>
              </a:tr>
              <a:tr h="35858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РАСХОДЫ</a:t>
                      </a:r>
                      <a:endParaRPr lang="ru-RU" sz="1600" b="1" dirty="0"/>
                    </a:p>
                  </a:txBody>
                  <a:tcPr marL="86142" marR="861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10714,0</a:t>
                      </a:r>
                      <a:endParaRPr lang="ru-RU" sz="1600" b="1" dirty="0"/>
                    </a:p>
                  </a:txBody>
                  <a:tcPr marL="86142" marR="861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8819,3</a:t>
                      </a:r>
                      <a:endParaRPr lang="ru-RU" sz="1600" b="1" dirty="0"/>
                    </a:p>
                  </a:txBody>
                  <a:tcPr marL="86142" marR="861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82,3</a:t>
                      </a:r>
                      <a:endParaRPr lang="ru-RU" sz="1600" b="1" dirty="0"/>
                    </a:p>
                  </a:txBody>
                  <a:tcPr marL="86142" marR="86142"/>
                </a:tc>
              </a:tr>
              <a:tr h="35858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6142" marR="86142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marL="86142" marR="86142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marL="86142" marR="86142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marL="86142" marR="86142"/>
                </a:tc>
              </a:tr>
              <a:tr h="61936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ДЕФИЦИТ (-), ПРОФИЦИТ (+)</a:t>
                      </a:r>
                      <a:endParaRPr lang="ru-RU" sz="1600" b="1" dirty="0"/>
                    </a:p>
                  </a:txBody>
                  <a:tcPr marL="86142" marR="861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0,0</a:t>
                      </a:r>
                      <a:endParaRPr lang="ru-RU" sz="1600" b="1" dirty="0"/>
                    </a:p>
                  </a:txBody>
                  <a:tcPr marL="86142" marR="861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1830,7</a:t>
                      </a:r>
                      <a:endParaRPr lang="ru-RU" sz="1600" b="1" dirty="0"/>
                    </a:p>
                  </a:txBody>
                  <a:tcPr marL="86142" marR="86142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marL="86142" marR="86142"/>
                </a:tc>
              </a:tr>
              <a:tr h="35858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6142" marR="86142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marL="86142" marR="86142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marL="86142" marR="86142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marL="86142" marR="8614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941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5768" y="332656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ИТОГИ ИСПОЛНЕНИЯ БЮДЖЕТА ДОЛОТИНСКОГО СЕЛЬСКОГО ПОСЕЛЕНИЯ ЗА 2015-2016 ГОДЫ</a:t>
            </a:r>
            <a:endParaRPr lang="ru-RU" sz="2400" b="1" dirty="0"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21156030"/>
              </p:ext>
            </p:extLst>
          </p:nvPr>
        </p:nvGraphicFramePr>
        <p:xfrm>
          <a:off x="107504" y="1397000"/>
          <a:ext cx="8856984" cy="534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36296" y="5949280"/>
            <a:ext cx="1728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тыс. рублей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51695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691680" y="764704"/>
            <a:ext cx="5914417" cy="6517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1721794"/>
            <a:ext cx="6031150" cy="768486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СОБСТВЕННЫЕ ДОХОДЫ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63047" y="2636195"/>
            <a:ext cx="2577829" cy="437745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доходы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783" y="2630513"/>
            <a:ext cx="3161489" cy="428017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9983" y="1741252"/>
            <a:ext cx="2714017" cy="135214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ОТ ДРУГИХ БЮДЖЕТОВ БЮДЖЕТНОЙ СИСТЕМЫ РФ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3171216"/>
            <a:ext cx="3161489" cy="3463047"/>
          </a:xfrm>
          <a:prstGeom prst="roundRect">
            <a:avLst/>
          </a:prstGeom>
          <a:solidFill>
            <a:srgbClr val="5C8E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обязательные платежи юридических и физических лиц в бюджет:</a:t>
            </a: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налог на доходы физических лиц;</a:t>
            </a: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акцизы на бензин, дизельное топливо, масла моторные;</a:t>
            </a:r>
          </a:p>
          <a:p>
            <a:pPr algn="just"/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налоги на совокупный доход:</a:t>
            </a: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единый налог на вмененный доход;</a:t>
            </a: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единый сельскохозяйственный налог;</a:t>
            </a: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налог, взимаемый в связи с применением упрощенной системы налогообложения;</a:t>
            </a:r>
          </a:p>
          <a:p>
            <a:pPr algn="just"/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госпошлина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63047" y="3200401"/>
            <a:ext cx="2616741" cy="3414408"/>
          </a:xfrm>
          <a:prstGeom prst="roundRect">
            <a:avLst/>
          </a:prstGeom>
          <a:solidFill>
            <a:srgbClr val="5C8E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муниципальной собственности;</a:t>
            </a:r>
          </a:p>
          <a:p>
            <a:pPr algn="just"/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среду; </a:t>
            </a:r>
          </a:p>
          <a:p>
            <a:pPr algn="just"/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оказания платных услуг;</a:t>
            </a:r>
          </a:p>
          <a:p>
            <a:pPr algn="just"/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продажи земельных участков;</a:t>
            </a:r>
          </a:p>
          <a:p>
            <a:pPr algn="just"/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штрафы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49438" y="3229582"/>
            <a:ext cx="2519464" cy="3385227"/>
          </a:xfrm>
          <a:prstGeom prst="roundRect">
            <a:avLst/>
          </a:prstGeom>
          <a:solidFill>
            <a:srgbClr val="5C8E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Субсидии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Субвенции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Иные межбюджетные трансферты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733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ДОХОДЫ БЮДЖЕТА </a:t>
            </a:r>
            <a:br>
              <a:rPr lang="ru-RU" sz="3600" dirty="0" smtClean="0"/>
            </a:br>
            <a:r>
              <a:rPr lang="ru-RU" sz="3600" dirty="0" smtClean="0"/>
              <a:t>Долотинского сельского поселения за 2015-2016 годы</a:t>
            </a:r>
            <a:endParaRPr lang="ru-RU" sz="36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447304438"/>
              </p:ext>
            </p:extLst>
          </p:nvPr>
        </p:nvGraphicFramePr>
        <p:xfrm>
          <a:off x="0" y="2708920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7504" y="184482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Общий объем доходов:</a:t>
            </a:r>
          </a:p>
          <a:p>
            <a:r>
              <a:rPr lang="ru-RU" sz="1200" dirty="0" smtClean="0"/>
              <a:t>2015 год – 69 736,4 тыс. рублей</a:t>
            </a:r>
          </a:p>
          <a:p>
            <a:r>
              <a:rPr lang="ru-RU" sz="1200" dirty="0" smtClean="0"/>
              <a:t>2016 год – 10 650,0 тыс. рублей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010442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56263" cy="1054250"/>
          </a:xfrm>
        </p:spPr>
        <p:txBody>
          <a:bodyPr/>
          <a:lstStyle/>
          <a:p>
            <a:r>
              <a:rPr lang="ru-RU" sz="3600" b="1" i="1" dirty="0" smtClean="0"/>
              <a:t>СТРУКТУРА ДОХОДОВ БЮДЖЕТА ПОСЕЛЕНИЯ ЗА 2016 ГОД</a:t>
            </a:r>
            <a:endParaRPr lang="ru-RU" sz="3600" b="1" i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82165527"/>
              </p:ext>
            </p:extLst>
          </p:nvPr>
        </p:nvGraphicFramePr>
        <p:xfrm>
          <a:off x="0" y="1700808"/>
          <a:ext cx="9144000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2367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73328" y="692696"/>
            <a:ext cx="7120647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Расходы бюджета района (по функциям)</a:t>
            </a:r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68485" y="1809345"/>
            <a:ext cx="7869677" cy="73930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функции муниципального образования по разделам бюджетной классификации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8491" y="2784733"/>
            <a:ext cx="7791855" cy="36933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общегосударственные вопросы;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национальная безопасность  и правоохранительная деятельность;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национальная экономика;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жилищно-коммунальное хозяйство;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образование;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культура, кинематография;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здравоохранение;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социальная политика;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физическая культура и спорт;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межбюджетные трансферты общего характера бюджетам бюджетной системы РФ.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Каждый раздел имеет перечень подразделов, отражающий направления реализации соответствующей функции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356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1054250"/>
          </a:xfrm>
        </p:spPr>
        <p:txBody>
          <a:bodyPr/>
          <a:lstStyle/>
          <a:p>
            <a:r>
              <a:rPr lang="ru-RU" sz="2800" b="1" i="1" dirty="0" smtClean="0"/>
              <a:t>РАСХОДЫ БЮДЖЕТА ПОСЕЛЕНИЯ ЗА 2016 ГОД ПО РАЗДЕЛАМ</a:t>
            </a:r>
            <a:endParaRPr lang="ru-RU" sz="2800" b="1" i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608873524"/>
              </p:ext>
            </p:extLst>
          </p:nvPr>
        </p:nvGraphicFramePr>
        <p:xfrm>
          <a:off x="0" y="1397000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2436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/>
              <a:t>РАСХОДЫ ДОРОЖНОГО ФОНДА</a:t>
            </a:r>
            <a:endParaRPr lang="ru-RU" sz="3600" b="1" i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071845826"/>
              </p:ext>
            </p:extLst>
          </p:nvPr>
        </p:nvGraphicFramePr>
        <p:xfrm>
          <a:off x="3048000" y="2794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4104456" cy="273630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4901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</TotalTime>
  <Words>335</Words>
  <Application>Microsoft Office PowerPoint</Application>
  <PresentationFormat>Экран (4:3)</PresentationFormat>
  <Paragraphs>86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Твердый переплет</vt:lpstr>
      <vt:lpstr>Презентация PowerPoint</vt:lpstr>
      <vt:lpstr>ОСНОВНЫЕ ПАРАМЕТРЫ БЮДЖЕТА ДОЛОТИНСКОГО СЕЛЬСКОГО ПОСЕЛЕНИЯ ЗА 2016 ГОД</vt:lpstr>
      <vt:lpstr>Презентация PowerPoint</vt:lpstr>
      <vt:lpstr>Презентация PowerPoint</vt:lpstr>
      <vt:lpstr>ДОХОДЫ БЮДЖЕТА  Долотинского сельского поселения за 2015-2016 годы</vt:lpstr>
      <vt:lpstr>СТРУКТУРА ДОХОДОВ БЮДЖЕТА ПОСЕЛЕНИЯ ЗА 2016 ГОД</vt:lpstr>
      <vt:lpstr>Презентация PowerPoint</vt:lpstr>
      <vt:lpstr>РАСХОДЫ БЮДЖЕТА ПОСЕЛЕНИЯ ЗА 2016 ГОД ПО РАЗДЕЛАМ</vt:lpstr>
      <vt:lpstr>РАСХОДЫ ДОРОЖНОГО ФОНДА</vt:lpstr>
      <vt:lpstr>МУНИЦИПАЛЬНЫЕ ПРОГРАММЫ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27</cp:revision>
  <dcterms:created xsi:type="dcterms:W3CDTF">2018-02-21T08:51:35Z</dcterms:created>
  <dcterms:modified xsi:type="dcterms:W3CDTF">2018-02-22T07:33:56Z</dcterms:modified>
</cp:coreProperties>
</file>