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5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9030" autoAdjust="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image" Target="../media/image3.jpeg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 prstMaterial="metal">
          <a:bevelT w="139700" h="139700" prst="divot"/>
          <a:contourClr>
            <a:srgbClr val="000000"/>
          </a:contourClr>
        </a:sp3d>
      </c:spPr>
    </c:floor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9506,7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37898,6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9506.7000000000007</c:v>
                </c:pt>
                <c:pt idx="1">
                  <c:v>37898.6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7494.8</c:v>
                </c:pt>
                <c:pt idx="1">
                  <c:v>38339.800000000003</c:v>
                </c:pt>
              </c:numCache>
            </c:numRef>
          </c:val>
        </c:ser>
        <c:dLbls/>
        <c:shape val="box"/>
        <c:axId val="53777152"/>
        <c:axId val="53778688"/>
        <c:axId val="80370752"/>
      </c:bar3DChart>
      <c:catAx>
        <c:axId val="53777152"/>
        <c:scaling>
          <c:orientation val="minMax"/>
        </c:scaling>
        <c:axPos val="b"/>
        <c:tickLblPos val="nextTo"/>
        <c:crossAx val="53778688"/>
        <c:crosses val="autoZero"/>
        <c:auto val="1"/>
        <c:lblAlgn val="ctr"/>
        <c:lblOffset val="100"/>
      </c:catAx>
      <c:valAx>
        <c:axId val="53778688"/>
        <c:scaling>
          <c:orientation val="minMax"/>
        </c:scaling>
        <c:delete val="1"/>
        <c:axPos val="l"/>
        <c:numFmt formatCode="General" sourceLinked="1"/>
        <c:tickLblPos val="nextTo"/>
        <c:crossAx val="53777152"/>
        <c:crosses val="autoZero"/>
        <c:crossBetween val="between"/>
      </c:valAx>
      <c:serAx>
        <c:axId val="80370752"/>
        <c:scaling>
          <c:orientation val="minMax"/>
        </c:scaling>
        <c:delete val="1"/>
        <c:axPos val="b"/>
        <c:tickLblPos val="nextTo"/>
        <c:crossAx val="53778688"/>
        <c:crosses val="autoZero"/>
      </c:ser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solidFill>
          <a:srgbClr val="FFFF00"/>
        </a:solidFill>
      </c:spPr>
    </c:floor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2151.8000000000002</c:v>
                </c:pt>
                <c:pt idx="1">
                  <c:v>3023.2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7354.9</c:v>
                </c:pt>
                <c:pt idx="1">
                  <c:v>34875.4</c:v>
                </c:pt>
              </c:numCache>
            </c:numRef>
          </c:val>
        </c:ser>
        <c:dLbls/>
        <c:shape val="cylinder"/>
        <c:axId val="53911936"/>
        <c:axId val="53913472"/>
        <c:axId val="0"/>
      </c:bar3DChart>
      <c:catAx>
        <c:axId val="53911936"/>
        <c:scaling>
          <c:orientation val="minMax"/>
        </c:scaling>
        <c:axPos val="b"/>
        <c:tickLblPos val="nextTo"/>
        <c:crossAx val="53913472"/>
        <c:crosses val="autoZero"/>
        <c:auto val="1"/>
        <c:lblAlgn val="ctr"/>
        <c:lblOffset val="100"/>
      </c:catAx>
      <c:valAx>
        <c:axId val="53913472"/>
        <c:scaling>
          <c:orientation val="minMax"/>
        </c:scaling>
        <c:delete val="1"/>
        <c:axPos val="l"/>
        <c:numFmt formatCode="General" sourceLinked="1"/>
        <c:tickLblPos val="nextTo"/>
        <c:crossAx val="5391193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l">
              <a:defRPr/>
            </a:pPr>
            <a:r>
              <a:rPr lang="ru-RU" sz="1800" dirty="0" smtClean="0"/>
              <a:t>Налоговые и неналоговые</a:t>
            </a:r>
          </a:p>
          <a:p>
            <a:pPr algn="l">
              <a:defRPr/>
            </a:pPr>
            <a:r>
              <a:rPr lang="ru-RU" sz="1800" dirty="0" smtClean="0"/>
              <a:t>доходы – </a:t>
            </a:r>
            <a:r>
              <a:rPr lang="ru-RU" sz="1800" dirty="0" smtClean="0"/>
              <a:t>3023,2тыс</a:t>
            </a:r>
            <a:r>
              <a:rPr lang="ru-RU" sz="1800" dirty="0" smtClean="0"/>
              <a:t>. рублей</a:t>
            </a:r>
            <a:endParaRPr lang="ru-RU" sz="1800" dirty="0"/>
          </a:p>
        </c:rich>
      </c:tx>
      <c:layout>
        <c:manualLayout>
          <c:xMode val="edge"/>
          <c:yMode val="edge"/>
          <c:x val="2.0260389326334206E-2"/>
          <c:y val="1.4775482471856775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92D050"/>
              </a:solidFill>
            </c:spPr>
          </c:dPt>
          <c:dLbls>
            <c:numFmt formatCode="General" sourceLinked="0"/>
            <c:dLblPos val="outEnd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НДФЛ - 1046,8</c:v>
                </c:pt>
                <c:pt idx="1">
                  <c:v>Налоги на совокупный доход - 461,0</c:v>
                </c:pt>
                <c:pt idx="2">
                  <c:v>Налоги на имущество - 967,1</c:v>
                </c:pt>
                <c:pt idx="3">
                  <c:v>Доходы от использования имущества - 478,8</c:v>
                </c:pt>
                <c:pt idx="4">
                  <c:v>Прочие доходы - 20,1</c:v>
                </c:pt>
                <c:pt idx="5">
                  <c:v>Штрафы - 49,4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1046.8</c:v>
                </c:pt>
                <c:pt idx="1">
                  <c:v>461</c:v>
                </c:pt>
                <c:pt idx="2">
                  <c:v>967.1</c:v>
                </c:pt>
                <c:pt idx="3">
                  <c:v>478.8</c:v>
                </c:pt>
                <c:pt idx="4">
                  <c:v>20.100000000000001</c:v>
                </c:pt>
                <c:pt idx="5" formatCode="0.0">
                  <c:v>49.4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66536526684164476"/>
          <c:y val="1.4740579757356332E-2"/>
          <c:w val="0.32074589895013128"/>
          <c:h val="0.98525942024264357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Расходы</a:t>
            </a:r>
            <a:r>
              <a:rPr lang="ru-RU" sz="1600" baseline="0" dirty="0" smtClean="0"/>
              <a:t> бюджета всего – </a:t>
            </a:r>
            <a:r>
              <a:rPr lang="ru-RU" sz="1600" baseline="0" dirty="0" smtClean="0"/>
              <a:t>38 339,8тыс</a:t>
            </a:r>
            <a:r>
              <a:rPr lang="ru-RU" sz="1600" baseline="0" dirty="0" smtClean="0"/>
              <a:t>. рублей</a:t>
            </a:r>
            <a:endParaRPr lang="ru-RU" sz="1600" dirty="0"/>
          </a:p>
        </c:rich>
      </c:tx>
      <c:layout>
        <c:manualLayout>
          <c:xMode val="edge"/>
          <c:yMode val="edge"/>
          <c:x val="2.0260389326334206E-2"/>
          <c:y val="0"/>
        </c:manualLayout>
      </c:layout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Pos val="outEnd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[$-10419]###\ ###\ ###\ ###\ ##0.00</c:formatCode>
                <c:ptCount val="8"/>
                <c:pt idx="0">
                  <c:v>4679.8999999999996</c:v>
                </c:pt>
                <c:pt idx="1">
                  <c:v>192.7</c:v>
                </c:pt>
                <c:pt idx="2">
                  <c:v>3</c:v>
                </c:pt>
                <c:pt idx="3">
                  <c:v>1634.7</c:v>
                </c:pt>
                <c:pt idx="4">
                  <c:v>24543.3</c:v>
                </c:pt>
                <c:pt idx="5">
                  <c:v>14.4</c:v>
                </c:pt>
                <c:pt idx="6">
                  <c:v>1394.2</c:v>
                </c:pt>
                <c:pt idx="7">
                  <c:v>5877.6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65461384514435694"/>
          <c:y val="3.0331807361289157E-2"/>
          <c:w val="0.32649442257217848"/>
          <c:h val="0.7411712140633584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0.8268645013123358"/>
          <c:y val="6.5625000000000003E-2"/>
        </c:manualLayout>
      </c:layout>
    </c:title>
    <c:view3D>
      <c:rAngAx val="1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</c:spPr>
    </c:floor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1197.4000000000001</c:v>
                </c:pt>
                <c:pt idx="1">
                  <c:v>1634.7</c:v>
                </c:pt>
              </c:numCache>
            </c:numRef>
          </c:val>
        </c:ser>
        <c:dLbls/>
        <c:shape val="box"/>
        <c:axId val="56477568"/>
        <c:axId val="56479104"/>
        <c:axId val="0"/>
      </c:bar3DChart>
      <c:catAx>
        <c:axId val="56477568"/>
        <c:scaling>
          <c:orientation val="minMax"/>
        </c:scaling>
        <c:axPos val="b"/>
        <c:tickLblPos val="nextTo"/>
        <c:crossAx val="56479104"/>
        <c:crosses val="autoZero"/>
        <c:auto val="1"/>
        <c:lblAlgn val="ctr"/>
        <c:lblOffset val="100"/>
      </c:catAx>
      <c:valAx>
        <c:axId val="56479104"/>
        <c:scaling>
          <c:orientation val="minMax"/>
        </c:scaling>
        <c:delete val="1"/>
        <c:axPos val="l"/>
        <c:numFmt formatCode="General" sourceLinked="1"/>
        <c:tickLblPos val="nextTo"/>
        <c:crossAx val="564775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0.90150588179868252"/>
          <c:y val="0.9465340880487314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200000000000001"/>
          <c:w val="0.60208333333333341"/>
          <c:h val="0.825500000000000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"Управление муниципальными финансами" - 4644,1</c:v>
                </c:pt>
                <c:pt idx="1">
                  <c:v>"Муниципальная политика" - 37,3</c:v>
                </c:pt>
                <c:pt idx="2">
                  <c:v>"Защита населения и территории от чрезвычайных ситуаций, обеспечение пожарной безопасности и безопасности людей на водных объектах" - 3,0</c:v>
                </c:pt>
                <c:pt idx="3">
                  <c:v>"Развитие транспортной системы" - 1634,7</c:v>
                </c:pt>
                <c:pt idx="4">
                  <c:v>"Благоустройство территории и жилищно-коммунальное хозяйство" - 862,1</c:v>
                </c:pt>
                <c:pt idx="5">
                  <c:v>"Развитие культуры, физической культуры и спорта" - 1394,2</c:v>
                </c:pt>
                <c:pt idx="6">
                  <c:v>"Обеспечение доступным и комфортным жильем населения Долотинского сельского поселения" - 29554,8</c:v>
                </c:pt>
                <c:pt idx="7">
                  <c:v>"Профилактика экстремизма и терроризма на территории Долотинского сельского поселения»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4644.1000000000004</c:v>
                </c:pt>
                <c:pt idx="1">
                  <c:v>37.299999999999997</c:v>
                </c:pt>
                <c:pt idx="2">
                  <c:v>3</c:v>
                </c:pt>
                <c:pt idx="3">
                  <c:v>1634.7</c:v>
                </c:pt>
                <c:pt idx="4">
                  <c:v>862.1</c:v>
                </c:pt>
                <c:pt idx="5">
                  <c:v>1394.2</c:v>
                </c:pt>
                <c:pt idx="6" formatCode="0.0">
                  <c:v>29554.799999999999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65420162440330309"/>
          <c:y val="2.5112168999194209E-4"/>
          <c:w val="0.33748834742112133"/>
          <c:h val="0.9990981643928716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0.70475</cdr:x>
      <cdr:y>0.72646</cdr:y>
    </cdr:from>
    <cdr:to>
      <cdr:x>0.92524</cdr:x>
      <cdr:y>0.85049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44208" y="2952328"/>
          <a:ext cx="201622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dirty="0" smtClean="0"/>
            <a:t>тыс. рублей</a:t>
          </a:r>
          <a:endParaRPr lang="ru-RU" sz="105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412F-2AF2-492C-942F-E7532F89ED27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76672"/>
            <a:ext cx="7704856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ОТЧЕТ ОБ ИСПОЛНЕНИИ БЮДЖЕТА ДОЛОТИНСКОГО СЕЛЬСКОГО ПОСЕЛЕНИЯ КРАСНОСУЛИНСКОГО РАЙОНА ЗА </a:t>
            </a:r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2018 </a:t>
            </a:r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ГОД</a:t>
            </a:r>
            <a:endParaRPr lang="ru-RU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8352928" cy="244827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410170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337249" cy="1054250"/>
          </a:xfrm>
        </p:spPr>
        <p:txBody>
          <a:bodyPr/>
          <a:lstStyle/>
          <a:p>
            <a:r>
              <a:rPr lang="ru-RU" sz="3200" b="1" i="1" dirty="0" smtClean="0"/>
              <a:t>МУНИЦИПАЛЬНЫЕ ПРОГРАММЫ</a:t>
            </a:r>
            <a:br>
              <a:rPr lang="ru-RU" sz="3200" b="1" i="1" dirty="0" smtClean="0"/>
            </a:br>
            <a:endParaRPr lang="ru-RU" sz="2400" b="1" i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542599107"/>
              </p:ext>
            </p:extLst>
          </p:nvPr>
        </p:nvGraphicFramePr>
        <p:xfrm>
          <a:off x="-25644" y="1772816"/>
          <a:ext cx="9169644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3667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70156"/>
            <a:ext cx="9001000" cy="1054250"/>
          </a:xfrm>
        </p:spPr>
        <p:txBody>
          <a:bodyPr/>
          <a:lstStyle/>
          <a:p>
            <a:r>
              <a:rPr lang="ru-RU" sz="2600" b="1" i="1" dirty="0" smtClean="0"/>
              <a:t>ОСНОВНЫЕ ПАРАМЕТРЫ БЮДЖЕТА ДОЛОТИНСКОГО СЕЛЬСКОГО ПОСЕЛЕНИЯ ЗА </a:t>
            </a:r>
            <a:r>
              <a:rPr lang="ru-RU" sz="2600" b="1" i="1" dirty="0" smtClean="0"/>
              <a:t>2018 </a:t>
            </a:r>
            <a:r>
              <a:rPr lang="ru-RU" sz="2600" b="1" i="1" dirty="0" smtClean="0"/>
              <a:t>ГОД</a:t>
            </a:r>
            <a:endParaRPr lang="ru-RU" sz="2600" b="1" i="1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26774070"/>
              </p:ext>
            </p:extLst>
          </p:nvPr>
        </p:nvGraphicFramePr>
        <p:xfrm>
          <a:off x="503238" y="1628801"/>
          <a:ext cx="8317234" cy="48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134"/>
                <a:gridCol w="2490134"/>
                <a:gridCol w="1668483"/>
                <a:gridCol w="1668483"/>
              </a:tblGrid>
              <a:tr h="5541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план,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</a:t>
                      </a:r>
                      <a:r>
                        <a:rPr lang="ru-RU" sz="1400" baseline="0" dirty="0" smtClean="0"/>
                        <a:t>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ДОХОДЫ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46846,5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37898,6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80,9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том числе:</a:t>
                      </a:r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880152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Налоговые и неналоговые доходы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3320,4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3023,2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91,0</a:t>
                      </a:r>
                      <a:endParaRPr lang="ru-RU" sz="1600" b="0" i="1" dirty="0" smtClean="0"/>
                    </a:p>
                    <a:p>
                      <a:pPr algn="ctr"/>
                      <a:endParaRPr lang="ru-RU" sz="1600" b="0" i="1" dirty="0"/>
                    </a:p>
                  </a:txBody>
                  <a:tcPr marL="86142" marR="86142"/>
                </a:tc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Безвозмездные поступления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43526,1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34875,4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80,1</a:t>
                      </a:r>
                      <a:endParaRPr lang="ru-RU" sz="1600" b="0" i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39638,5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38339,8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96,7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ДЕФИЦИТ (-), ПРОФИЦИТ (+)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450,3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441,2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97,9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1594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76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ИТОГИ ИСПОЛНЕНИЯ БЮДЖЕТА ДОЛОТИНСКОГО СЕЛЬСКОГО ПОСЕЛЕНИЯ ЗА </a:t>
            </a:r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2017-2018 </a:t>
            </a:r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ГОДЫ</a:t>
            </a:r>
            <a:endParaRPr lang="ru-RU" sz="2400" b="1" dirty="0">
              <a:latin typeface="Book Antiqu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021156030"/>
              </p:ext>
            </p:extLst>
          </p:nvPr>
        </p:nvGraphicFramePr>
        <p:xfrm>
          <a:off x="107504" y="1397000"/>
          <a:ext cx="8856984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6" y="5949280"/>
            <a:ext cx="17281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xmlns="" val="25169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764704"/>
            <a:ext cx="5914417" cy="651753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721794"/>
            <a:ext cx="6031150" cy="768486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СОБСТВЕННЫЕ ДОХОДЫ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63047" y="2636195"/>
            <a:ext cx="2577829" cy="43774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83" y="2630513"/>
            <a:ext cx="3161489" cy="42801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983" y="1741252"/>
            <a:ext cx="2714017" cy="1352144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РФ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3171216"/>
            <a:ext cx="3161489" cy="346304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доходы физических лиц;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-единый сельскохозяйственный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налог;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имущество;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земельный налог;</a:t>
            </a:r>
          </a:p>
          <a:p>
            <a:pPr algn="just"/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63047" y="3200401"/>
            <a:ext cx="2616741" cy="3414408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-доходы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использования имущества, находящегося в муниципальной собственности;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-штрафы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9438" y="3229582"/>
            <a:ext cx="2519464" cy="338522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Иные межбюджетные трансферты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73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ДОХОДЫ БЮДЖЕТА </a:t>
            </a:r>
            <a:br>
              <a:rPr lang="ru-RU" sz="3600" dirty="0" smtClean="0"/>
            </a:br>
            <a:r>
              <a:rPr lang="ru-RU" sz="3600" dirty="0" smtClean="0"/>
              <a:t>Долотинского сельского поселения за </a:t>
            </a:r>
            <a:r>
              <a:rPr lang="ru-RU" sz="3600" dirty="0" smtClean="0"/>
              <a:t>2017-2018 </a:t>
            </a:r>
            <a:r>
              <a:rPr lang="ru-RU" sz="3600" dirty="0" smtClean="0"/>
              <a:t>годы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447304438"/>
              </p:ext>
            </p:extLst>
          </p:nvPr>
        </p:nvGraphicFramePr>
        <p:xfrm>
          <a:off x="0" y="2708920"/>
          <a:ext cx="9144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504" y="184482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Общий объем доходов:</a:t>
            </a:r>
          </a:p>
          <a:p>
            <a:r>
              <a:rPr lang="ru-RU" sz="1200" dirty="0" smtClean="0"/>
              <a:t>2017 </a:t>
            </a:r>
            <a:r>
              <a:rPr lang="ru-RU" sz="1200" dirty="0" smtClean="0"/>
              <a:t>год – </a:t>
            </a:r>
            <a:r>
              <a:rPr lang="ru-RU" sz="1200" dirty="0" smtClean="0"/>
              <a:t>9 506,7тыс</a:t>
            </a:r>
            <a:r>
              <a:rPr lang="ru-RU" sz="1200" dirty="0" smtClean="0"/>
              <a:t>. рублей</a:t>
            </a:r>
          </a:p>
          <a:p>
            <a:r>
              <a:rPr lang="ru-RU" sz="1200" dirty="0" smtClean="0"/>
              <a:t>2018 </a:t>
            </a:r>
            <a:r>
              <a:rPr lang="ru-RU" sz="1200" dirty="0" smtClean="0"/>
              <a:t>год – </a:t>
            </a:r>
            <a:r>
              <a:rPr lang="ru-RU" sz="1200" dirty="0" smtClean="0"/>
              <a:t>37 898,6тыс</a:t>
            </a:r>
            <a:r>
              <a:rPr lang="ru-RU" sz="1200" dirty="0" smtClean="0"/>
              <a:t>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01044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СТРУКТУРА ДОХОДОВ БЮДЖЕТА ПОСЕЛЕНИЯ ЗА </a:t>
            </a:r>
            <a:r>
              <a:rPr lang="ru-RU" sz="3600" b="1" i="1" dirty="0" smtClean="0"/>
              <a:t>2018 </a:t>
            </a:r>
            <a:r>
              <a:rPr lang="ru-RU" sz="3600" b="1" i="1" dirty="0" smtClean="0"/>
              <a:t>ГОД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282165527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2236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3328" y="692696"/>
            <a:ext cx="7120647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Расходы бюджета района (по функциям)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8485" y="1809345"/>
            <a:ext cx="7869677" cy="73930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функции муниципального образования по разделам бюджетной классификации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491" y="2784733"/>
            <a:ext cx="7791855" cy="28623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общегосударственные вопросы;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безопасность  и правоохранительная деятельность;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экономика;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жилищно-коммунальное хозяйство;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образование;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культура, кинематография;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социальная политика;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физическая культура и спорт;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раздел имеет перечень подразделов, отражающий направления реализации соответствующей функции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35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054250"/>
          </a:xfrm>
        </p:spPr>
        <p:txBody>
          <a:bodyPr/>
          <a:lstStyle/>
          <a:p>
            <a:r>
              <a:rPr lang="ru-RU" sz="2800" b="1" i="1" dirty="0" smtClean="0"/>
              <a:t>РАСХОДЫ БЮДЖЕТА ПОСЕЛЕНИЯ ЗА </a:t>
            </a:r>
            <a:r>
              <a:rPr lang="ru-RU" sz="2800" b="1" i="1" dirty="0" smtClean="0"/>
              <a:t>2018 </a:t>
            </a:r>
            <a:r>
              <a:rPr lang="ru-RU" sz="2800" b="1" i="1" dirty="0" smtClean="0"/>
              <a:t>ГОД ПО РАЗДЕЛАМ</a:t>
            </a:r>
            <a:endParaRPr lang="ru-RU" sz="28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608873524"/>
              </p:ext>
            </p:extLst>
          </p:nvPr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52436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/>
              <a:t>РАСХОДЫ ДОРОЖНОГО ФОНДА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071845826"/>
              </p:ext>
            </p:extLst>
          </p:nvPr>
        </p:nvGraphicFramePr>
        <p:xfrm>
          <a:off x="30480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4104456" cy="27363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39700" h="139700" prst="divot"/>
            <a:bevelB w="139700" h="139700" prst="divot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684901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</TotalTime>
  <Words>266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ОСНОВНЫЕ ПАРАМЕТРЫ БЮДЖЕТА ДОЛОТИНСКОГО СЕЛЬСКОГО ПОСЕЛЕНИЯ ЗА 2018 ГОД</vt:lpstr>
      <vt:lpstr>Слайд 3</vt:lpstr>
      <vt:lpstr>Слайд 4</vt:lpstr>
      <vt:lpstr>ДОХОДЫ БЮДЖЕТА  Долотинского сельского поселения за 2017-2018 годы</vt:lpstr>
      <vt:lpstr>СТРУКТУРА ДОХОДОВ БЮДЖЕТА ПОСЕЛЕНИЯ ЗА 2018 ГОД</vt:lpstr>
      <vt:lpstr>Слайд 7</vt:lpstr>
      <vt:lpstr>РАСХОДЫ БЮДЖЕТА ПОСЕЛЕНИЯ ЗА 2018 ГОД ПО РАЗДЕЛАМ</vt:lpstr>
      <vt:lpstr>РАСХОДЫ ДОРОЖНОГО ФОНДА</vt:lpstr>
      <vt:lpstr>МУНИЦИПАЛЬНЫЕ ПРОГРАММЫ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Долотинка1</cp:lastModifiedBy>
  <cp:revision>35</cp:revision>
  <dcterms:created xsi:type="dcterms:W3CDTF">2018-02-21T08:51:35Z</dcterms:created>
  <dcterms:modified xsi:type="dcterms:W3CDTF">2019-05-16T11:23:05Z</dcterms:modified>
</cp:coreProperties>
</file>