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63" r:id="rId3"/>
    <p:sldId id="257" r:id="rId4"/>
    <p:sldId id="264" r:id="rId5"/>
    <p:sldId id="258" r:id="rId6"/>
    <p:sldId id="259" r:id="rId7"/>
    <p:sldId id="265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9030" autoAdjust="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image" Target="../media/image5.jpeg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30"/>
    </c:view3D>
    <c:floor>
      <c:spPr>
        <a:blipFill>
          <a:blip xmlns:r="http://schemas.openxmlformats.org/officeDocument/2006/relationships" r:embed="rId1"/>
          <a:tile tx="0" ty="0" sx="100000" sy="100000" flip="none" algn="tl"/>
        </a:blipFill>
        <a:scene3d>
          <a:camera prst="orthographicFront"/>
          <a:lightRig rig="threePt" dir="t"/>
        </a:scene3d>
        <a:sp3d prstMaterial="metal">
          <a:bevelT w="139700" h="139700" prst="divot"/>
          <a:contourClr>
            <a:srgbClr val="000000"/>
          </a:contourClr>
        </a:sp3d>
      </c:spPr>
    </c:floor>
    <c:plotArea>
      <c:layout/>
      <c:bar3DChart>
        <c:barDir val="col"/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Лист1!$B$2</c:f>
              <c:numCache>
                <c:formatCode>0.0</c:formatCode>
                <c:ptCount val="1"/>
                <c:pt idx="0">
                  <c:v>9506.7000000000007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2017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7494.8</c:v>
                </c:pt>
              </c:numCache>
            </c:numRef>
          </c:val>
        </c:ser>
        <c:dLbls/>
        <c:shape val="box"/>
        <c:axId val="99856384"/>
        <c:axId val="99857920"/>
        <c:axId val="79469632"/>
      </c:bar3DChart>
      <c:catAx>
        <c:axId val="99856384"/>
        <c:scaling>
          <c:orientation val="minMax"/>
        </c:scaling>
        <c:axPos val="b"/>
        <c:tickLblPos val="nextTo"/>
        <c:crossAx val="99857920"/>
        <c:crosses val="autoZero"/>
        <c:auto val="1"/>
        <c:lblAlgn val="ctr"/>
        <c:lblOffset val="100"/>
      </c:catAx>
      <c:valAx>
        <c:axId val="99857920"/>
        <c:scaling>
          <c:orientation val="minMax"/>
        </c:scaling>
        <c:delete val="1"/>
        <c:axPos val="l"/>
        <c:numFmt formatCode="0.0" sourceLinked="1"/>
        <c:tickLblPos val="nextTo"/>
        <c:crossAx val="99856384"/>
        <c:crosses val="autoZero"/>
        <c:crossBetween val="between"/>
      </c:valAx>
      <c:serAx>
        <c:axId val="79469632"/>
        <c:scaling>
          <c:orientation val="minMax"/>
        </c:scaling>
        <c:delete val="1"/>
        <c:axPos val="b"/>
        <c:tickLblPos val="nextTo"/>
        <c:crossAx val="99857920"/>
        <c:crosses val="autoZero"/>
      </c:ser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solidFill>
          <a:srgbClr val="FFFF00"/>
        </a:solidFill>
      </c:spPr>
    </c:floor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rgbClr val="FFFF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2151.8000000000002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</c:f>
              <c:strCache>
                <c:ptCount val="1"/>
                <c:pt idx="0">
                  <c:v>2017год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7354.9</c:v>
                </c:pt>
              </c:numCache>
            </c:numRef>
          </c:val>
        </c:ser>
        <c:dLbls/>
        <c:shape val="cylinder"/>
        <c:axId val="100228480"/>
        <c:axId val="100246656"/>
        <c:axId val="0"/>
      </c:bar3DChart>
      <c:catAx>
        <c:axId val="100228480"/>
        <c:scaling>
          <c:orientation val="minMax"/>
        </c:scaling>
        <c:axPos val="b"/>
        <c:tickLblPos val="nextTo"/>
        <c:crossAx val="100246656"/>
        <c:crosses val="autoZero"/>
        <c:auto val="1"/>
        <c:lblAlgn val="ctr"/>
        <c:lblOffset val="100"/>
      </c:catAx>
      <c:valAx>
        <c:axId val="100246656"/>
        <c:scaling>
          <c:orientation val="minMax"/>
        </c:scaling>
        <c:delete val="1"/>
        <c:axPos val="l"/>
        <c:numFmt formatCode="General" sourceLinked="1"/>
        <c:tickLblPos val="nextTo"/>
        <c:crossAx val="100228480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l">
              <a:defRPr/>
            </a:pPr>
            <a:r>
              <a:rPr lang="ru-RU" sz="1800" dirty="0" smtClean="0"/>
              <a:t>Налоговые и неналоговые</a:t>
            </a:r>
          </a:p>
          <a:p>
            <a:pPr algn="l">
              <a:defRPr/>
            </a:pPr>
            <a:r>
              <a:rPr lang="ru-RU" sz="1800" dirty="0" smtClean="0"/>
              <a:t>доходы – </a:t>
            </a:r>
            <a:r>
              <a:rPr lang="ru-RU" sz="1800" dirty="0" smtClean="0"/>
              <a:t>2151,8тыс</a:t>
            </a:r>
            <a:r>
              <a:rPr lang="ru-RU" sz="1800" dirty="0" smtClean="0"/>
              <a:t>. рублей</a:t>
            </a:r>
            <a:endParaRPr lang="ru-RU" sz="1800" dirty="0"/>
          </a:p>
        </c:rich>
      </c:tx>
      <c:layout>
        <c:manualLayout>
          <c:xMode val="edge"/>
          <c:yMode val="edge"/>
          <c:x val="2.0260389326334206E-2"/>
          <c:y val="1.4775482471856775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spPr>
              <a:solidFill>
                <a:srgbClr val="7030A0"/>
              </a:solidFill>
            </c:spPr>
          </c:dPt>
          <c:dPt>
            <c:idx val="2"/>
            <c:spPr>
              <a:solidFill>
                <a:srgbClr val="FFFF0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numFmt formatCode="General" sourceLinked="0"/>
            <c:dLblPos val="outEnd"/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НДФЛ - 568,3</c:v>
                </c:pt>
                <c:pt idx="1">
                  <c:v>Налоги на совокупный доход - 472,6</c:v>
                </c:pt>
                <c:pt idx="2">
                  <c:v>Налоги на имущество - 1026,9</c:v>
                </c:pt>
                <c:pt idx="3">
                  <c:v>Доходы от использования имущества - 83,6</c:v>
                </c:pt>
                <c:pt idx="4">
                  <c:v>Штрафы - 0,4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568.29999999999995</c:v>
                </c:pt>
                <c:pt idx="1">
                  <c:v>472.6</c:v>
                </c:pt>
                <c:pt idx="2">
                  <c:v>1026.9000000000001</c:v>
                </c:pt>
                <c:pt idx="3">
                  <c:v>83.6</c:v>
                </c:pt>
                <c:pt idx="4" formatCode="0.0">
                  <c:v>0.4</c:v>
                </c:pt>
              </c:numCache>
            </c:numRef>
          </c:val>
        </c:ser>
        <c:dLbls/>
      </c:pie3DChart>
    </c:plotArea>
    <c:legend>
      <c:legendPos val="r"/>
      <c:layout>
        <c:manualLayout>
          <c:xMode val="edge"/>
          <c:yMode val="edge"/>
          <c:x val="0.66536526684164476"/>
          <c:y val="1.4740579757356332E-2"/>
          <c:w val="0.32074589895013128"/>
          <c:h val="0.98525942024264357"/>
        </c:manualLayout>
      </c:layout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600" dirty="0" smtClean="0"/>
              <a:t>Расходы</a:t>
            </a:r>
            <a:r>
              <a:rPr lang="ru-RU" sz="1600" baseline="0" dirty="0" smtClean="0"/>
              <a:t> бюджета всего – </a:t>
            </a:r>
            <a:r>
              <a:rPr lang="ru-RU" sz="1600" baseline="0" dirty="0" smtClean="0"/>
              <a:t>7494,8 </a:t>
            </a:r>
            <a:r>
              <a:rPr lang="ru-RU" sz="1600" baseline="0" dirty="0" smtClean="0"/>
              <a:t>тыс. рублей</a:t>
            </a:r>
            <a:endParaRPr lang="ru-RU" sz="1600" dirty="0"/>
          </a:p>
        </c:rich>
      </c:tx>
      <c:layout>
        <c:manualLayout>
          <c:xMode val="edge"/>
          <c:yMode val="edge"/>
          <c:x val="2.0260389326334206E-2"/>
          <c:y val="0"/>
        </c:manualLayout>
      </c:layout>
    </c:title>
    <c:plotArea>
      <c:layout>
        <c:manualLayout>
          <c:layoutTarget val="inner"/>
          <c:xMode val="edge"/>
          <c:yMode val="edge"/>
          <c:x val="0.10259328521434821"/>
          <c:y val="0.16177311847646952"/>
          <c:w val="0.45871544181977253"/>
          <c:h val="0.7680816700238051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Pos val="outEnd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Культура и кинематография</c:v>
                </c:pt>
                <c:pt idx="6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Лист1!$B$2:$B$8</c:f>
              <c:numCache>
                <c:formatCode>[$-10419]###\ ###\ ###\ ###\ ##0.00</c:formatCode>
                <c:ptCount val="7"/>
                <c:pt idx="0">
                  <c:v>4388.2</c:v>
                </c:pt>
                <c:pt idx="1">
                  <c:v>173.3</c:v>
                </c:pt>
                <c:pt idx="2">
                  <c:v>4</c:v>
                </c:pt>
                <c:pt idx="3">
                  <c:v>1212.2</c:v>
                </c:pt>
                <c:pt idx="4">
                  <c:v>940</c:v>
                </c:pt>
                <c:pt idx="5">
                  <c:v>712.9</c:v>
                </c:pt>
                <c:pt idx="6">
                  <c:v>64.2</c:v>
                </c:pt>
              </c:numCache>
            </c:numRef>
          </c:val>
        </c:ser>
        <c:dLbls/>
        <c:firstSliceAng val="0"/>
      </c:pieChart>
    </c:plotArea>
    <c:legend>
      <c:legendPos val="r"/>
      <c:layout>
        <c:manualLayout>
          <c:xMode val="edge"/>
          <c:yMode val="edge"/>
          <c:x val="0.65461384514435694"/>
          <c:y val="3.0331807361289157E-2"/>
          <c:w val="0.33705282152230981"/>
          <c:h val="0.94826661783556121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0.70475</cdr:x>
      <cdr:y>0.72646</cdr:y>
    </cdr:from>
    <cdr:to>
      <cdr:x>0.92524</cdr:x>
      <cdr:y>0.85049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44208" y="2952328"/>
          <a:ext cx="2016224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050" dirty="0" smtClean="0"/>
            <a:t>тыс. рублей</a:t>
          </a:r>
          <a:endParaRPr lang="ru-RU" sz="105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4D3412F-2AF2-492C-942F-E7532F89ED27}" type="datetimeFigureOut">
              <a:rPr lang="ru-RU" smtClean="0"/>
              <a:pPr/>
              <a:t>19.02.2019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09FD37E-32D1-4802-A165-C030591F6F0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476672"/>
            <a:ext cx="7704856" cy="27084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ОТЧЕТ ОБ ИСПОЛНЕНИИ БЮДЖЕТА ДОЛОТИНСКОГО СЕЛЬСКОГО ПОСЕЛЕНИЯ КРАСНОСУЛИНСКОГО РАЙОНА ЗА </a:t>
            </a:r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2017 </a:t>
            </a:r>
            <a:r>
              <a:rPr lang="ru-RU" sz="34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ГОД</a:t>
            </a:r>
            <a:endParaRPr lang="ru-RU" sz="3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89040"/>
            <a:ext cx="8352928" cy="2448272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xmlns="" val="141017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70156"/>
            <a:ext cx="9001000" cy="1054250"/>
          </a:xfrm>
        </p:spPr>
        <p:txBody>
          <a:bodyPr/>
          <a:lstStyle/>
          <a:p>
            <a:r>
              <a:rPr lang="ru-RU" sz="2600" b="1" i="1" dirty="0" smtClean="0"/>
              <a:t>ОСНОВНЫЕ ПАРАМЕТРЫ БЮДЖЕТА ДОЛОТИНСКОГО СЕЛЬСКОГО ПОСЕЛЕНИЯ ЗА </a:t>
            </a:r>
            <a:r>
              <a:rPr lang="ru-RU" sz="2600" b="1" i="1" dirty="0" smtClean="0"/>
              <a:t>2017 </a:t>
            </a:r>
            <a:r>
              <a:rPr lang="ru-RU" sz="2600" b="1" i="1" dirty="0" smtClean="0"/>
              <a:t>ГОД</a:t>
            </a:r>
            <a:endParaRPr lang="ru-RU" sz="2600" b="1" i="1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26774070"/>
              </p:ext>
            </p:extLst>
          </p:nvPr>
        </p:nvGraphicFramePr>
        <p:xfrm>
          <a:off x="503238" y="1628801"/>
          <a:ext cx="8317234" cy="48245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0134"/>
                <a:gridCol w="2490134"/>
                <a:gridCol w="1668483"/>
                <a:gridCol w="1668483"/>
              </a:tblGrid>
              <a:tr h="55417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показателя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Уточненный план,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Исполнение,</a:t>
                      </a:r>
                      <a:r>
                        <a:rPr lang="ru-RU" sz="1400" baseline="0" dirty="0" smtClean="0"/>
                        <a:t> тыс. рублей</a:t>
                      </a:r>
                      <a:endParaRPr lang="ru-RU" sz="14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% исполнения</a:t>
                      </a:r>
                      <a:endParaRPr lang="ru-RU" sz="1400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ДОХОДЫ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13155,9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9506, 7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72,2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том числе:</a:t>
                      </a:r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880152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Налоговые и неналоговые доходы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3615,3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2151,8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59,5</a:t>
                      </a:r>
                      <a:endParaRPr lang="ru-RU" sz="1600" b="0" i="1" dirty="0" smtClean="0"/>
                    </a:p>
                    <a:p>
                      <a:pPr algn="ctr"/>
                      <a:endParaRPr lang="ru-RU" sz="1600" b="0" i="1" dirty="0"/>
                    </a:p>
                  </a:txBody>
                  <a:tcPr marL="86142" marR="86142"/>
                </a:tc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Безвозмездные поступления</a:t>
                      </a:r>
                      <a:endParaRPr lang="ru-RU" sz="160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9540,6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7354,9</a:t>
                      </a:r>
                      <a:endParaRPr lang="ru-RU" sz="1600" b="0" i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1" dirty="0" smtClean="0"/>
                        <a:t>77,0</a:t>
                      </a:r>
                      <a:endParaRPr lang="ru-RU" sz="1600" b="0" i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РАСХОДЫ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11536,3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7494,8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64,9</a:t>
                      </a:r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61936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ДЕФИЦИТ (-), ПРОФИЦИТ (+)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-1619,6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/>
                        <a:t>0,0</a:t>
                      </a:r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  <a:tr h="358580"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  <a:tc>
                  <a:txBody>
                    <a:bodyPr/>
                    <a:lstStyle/>
                    <a:p>
                      <a:pPr algn="ctr"/>
                      <a:endParaRPr lang="ru-RU" sz="1600" b="1" dirty="0"/>
                    </a:p>
                  </a:txBody>
                  <a:tcPr marL="86142" marR="8614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15941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5768" y="332656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ИТОГИ ИСПОЛНЕНИЯ БЮДЖЕТА ДОЛОТИНСКОГО СЕЛЬСКОГО ПОСЕЛЕНИЯ ЗА </a:t>
            </a:r>
            <a:r>
              <a:rPr lang="ru-RU" sz="2400" b="1" dirty="0" smtClean="0">
                <a:latin typeface="Book Antiqua" pitchFamily="18" charset="0"/>
                <a:ea typeface="Arial Unicode MS" pitchFamily="34" charset="-128"/>
                <a:cs typeface="Arial Unicode MS" pitchFamily="34" charset="-128"/>
              </a:rPr>
              <a:t>2017 ГОД</a:t>
            </a:r>
            <a:endParaRPr lang="ru-RU" sz="2400" b="1" dirty="0">
              <a:latin typeface="Book Antiqu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021156030"/>
              </p:ext>
            </p:extLst>
          </p:nvPr>
        </p:nvGraphicFramePr>
        <p:xfrm>
          <a:off x="107504" y="1397000"/>
          <a:ext cx="8856984" cy="5344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236296" y="5949280"/>
            <a:ext cx="17281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 smtClean="0"/>
              <a:t>тыс. рублей</a:t>
            </a:r>
            <a:endParaRPr lang="ru-RU" sz="1050" dirty="0"/>
          </a:p>
        </p:txBody>
      </p:sp>
    </p:spTree>
    <p:extLst>
      <p:ext uri="{BB962C8B-B14F-4D97-AF65-F5344CB8AC3E}">
        <p14:creationId xmlns:p14="http://schemas.microsoft.com/office/powerpoint/2010/main" xmlns="" val="251695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691680" y="764704"/>
            <a:ext cx="5914417" cy="651753"/>
          </a:xfrm>
          <a:prstGeom prst="round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БЮДЖЕТА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721794"/>
            <a:ext cx="6031150" cy="768486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СОБСТВЕННЫЕ ДОХОДЫ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463047" y="2636195"/>
            <a:ext cx="2577829" cy="437745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Неналоговые доходы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783" y="2630513"/>
            <a:ext cx="3161489" cy="428017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Налоговые доходы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983" y="1741252"/>
            <a:ext cx="2714017" cy="1352144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ОТ ДРУГИХ БЮДЖЕТОВ БЮДЖЕТНОЙ СИСТЕМЫ РФ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0" y="3171216"/>
            <a:ext cx="3161489" cy="346304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обязательные платежи юридических и физических лиц в бюджет:</a:t>
            </a:r>
          </a:p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доходы физических лиц;</a:t>
            </a:r>
          </a:p>
          <a:p>
            <a:pPr algn="just">
              <a:buFontTx/>
              <a:buChar char="-"/>
            </a:pPr>
            <a:endPara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налоги на совокупный доход:</a:t>
            </a:r>
          </a:p>
          <a:p>
            <a:pPr algn="just">
              <a:buFontTx/>
              <a:buChar char="-"/>
            </a:pP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единый 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сельскохозяйственный налог</a:t>
            </a:r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00430" y="3286124"/>
            <a:ext cx="2616741" cy="3414408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доходы от использования имущества, находящегося в муниципальной собственности;</a:t>
            </a:r>
          </a:p>
          <a:p>
            <a:pPr algn="just"/>
            <a:r>
              <a:rPr lang="ru-RU" sz="1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штрафы</a:t>
            </a:r>
            <a:endParaRPr lang="ru-RU" sz="13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49438" y="3229582"/>
            <a:ext cx="2519464" cy="3385227"/>
          </a:xfrm>
          <a:prstGeom prst="roundRect">
            <a:avLst/>
          </a:prstGeom>
          <a:solidFill>
            <a:srgbClr val="5C8E6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Субсидии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Субвенции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Иные межбюджетные трансферты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5733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ДОХОДЫ БЮДЖЕТА </a:t>
            </a:r>
            <a:br>
              <a:rPr lang="ru-RU" sz="3600" dirty="0" smtClean="0"/>
            </a:br>
            <a:r>
              <a:rPr lang="ru-RU" sz="3600" dirty="0" smtClean="0"/>
              <a:t>Долотинского сельского поселения за </a:t>
            </a:r>
            <a:r>
              <a:rPr lang="ru-RU" sz="3600" dirty="0" smtClean="0"/>
              <a:t>2017 </a:t>
            </a:r>
            <a:r>
              <a:rPr lang="ru-RU" sz="3600" dirty="0" smtClean="0"/>
              <a:t>годы</a:t>
            </a:r>
            <a:endParaRPr lang="ru-RU" sz="36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447304438"/>
              </p:ext>
            </p:extLst>
          </p:nvPr>
        </p:nvGraphicFramePr>
        <p:xfrm>
          <a:off x="0" y="2708920"/>
          <a:ext cx="9144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7504" y="1844824"/>
            <a:ext cx="3096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Общий объем доходов:</a:t>
            </a:r>
          </a:p>
          <a:p>
            <a:r>
              <a:rPr lang="ru-RU" sz="1200" dirty="0" smtClean="0"/>
              <a:t>2017 </a:t>
            </a:r>
            <a:r>
              <a:rPr lang="ru-RU" sz="1200" dirty="0" smtClean="0"/>
              <a:t>год – </a:t>
            </a:r>
            <a:r>
              <a:rPr lang="ru-RU" sz="1200" dirty="0" smtClean="0"/>
              <a:t>9 506,7тыс</a:t>
            </a:r>
            <a:r>
              <a:rPr lang="ru-RU" sz="1200" dirty="0" smtClean="0"/>
              <a:t>. рублей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xmlns="" val="1010442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756263" cy="1054250"/>
          </a:xfrm>
        </p:spPr>
        <p:txBody>
          <a:bodyPr/>
          <a:lstStyle/>
          <a:p>
            <a:r>
              <a:rPr lang="ru-RU" sz="3600" b="1" i="1" dirty="0" smtClean="0"/>
              <a:t>СТРУКТУРА ДОХОДОВ БЮДЖЕТА ПОСЕЛЕНИЯ ЗА </a:t>
            </a:r>
            <a:r>
              <a:rPr lang="ru-RU" sz="3600" b="1" i="1" dirty="0" smtClean="0"/>
              <a:t>2017 </a:t>
            </a:r>
            <a:r>
              <a:rPr lang="ru-RU" sz="3600" b="1" i="1" dirty="0" smtClean="0"/>
              <a:t>ГОД</a:t>
            </a:r>
            <a:endParaRPr lang="ru-RU" sz="36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282165527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122367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73328" y="692696"/>
            <a:ext cx="7120647" cy="523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поселения </a:t>
            </a:r>
            <a:r>
              <a:rPr lang="ru-RU" sz="2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(по функциям)</a:t>
            </a:r>
            <a:endParaRPr lang="ru-RU" sz="28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68485" y="1809345"/>
            <a:ext cx="7869677" cy="739302"/>
          </a:xfrm>
          <a:prstGeom prst="round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Основные функции муниципального образования по разделам бюджетной классификации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8491" y="2784733"/>
            <a:ext cx="7791855" cy="286232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общегосударственные вопросы;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безопасность  и правоохранительная деятельность;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национальная экономика;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жилищно-коммунальное хозяйство;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образование;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культура, кинематография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социальная политика;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физическая культура и спорт;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раздел имеет перечень подразделов, отражающий направления реализации соответствующей функции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4356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640960" cy="1054250"/>
          </a:xfrm>
        </p:spPr>
        <p:txBody>
          <a:bodyPr/>
          <a:lstStyle/>
          <a:p>
            <a:r>
              <a:rPr lang="ru-RU" sz="2800" b="1" i="1" dirty="0" smtClean="0"/>
              <a:t>РАСХОДЫ БЮДЖЕТА ПОСЕЛЕНИЯ ЗА </a:t>
            </a:r>
            <a:r>
              <a:rPr lang="ru-RU" sz="2800" b="1" i="1" dirty="0" smtClean="0"/>
              <a:t>2017 </a:t>
            </a:r>
            <a:r>
              <a:rPr lang="ru-RU" sz="2800" b="1" i="1" dirty="0" smtClean="0"/>
              <a:t>ГОД ПО РАЗДЕЛАМ</a:t>
            </a:r>
            <a:endParaRPr lang="ru-RU" sz="2800" b="1" i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xmlns="" val="3608873524"/>
              </p:ext>
            </p:extLst>
          </p:nvPr>
        </p:nvGraphicFramePr>
        <p:xfrm>
          <a:off x="0" y="1397000"/>
          <a:ext cx="9144000" cy="546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52436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251</Words>
  <Application>Microsoft Office PowerPoint</Application>
  <PresentationFormat>Экран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Твердый переплет</vt:lpstr>
      <vt:lpstr>Слайд 1</vt:lpstr>
      <vt:lpstr>ОСНОВНЫЕ ПАРАМЕТРЫ БЮДЖЕТА ДОЛОТИНСКОГО СЕЛЬСКОГО ПОСЕЛЕНИЯ ЗА 2017 ГОД</vt:lpstr>
      <vt:lpstr>Слайд 3</vt:lpstr>
      <vt:lpstr>Слайд 4</vt:lpstr>
      <vt:lpstr>ДОХОДЫ БЮДЖЕТА  Долотинского сельского поселения за 2017 годы</vt:lpstr>
      <vt:lpstr>СТРУКТУРА ДОХОДОВ БЮДЖЕТА ПОСЕЛЕНИЯ ЗА 2017 ГОД</vt:lpstr>
      <vt:lpstr>Слайд 7</vt:lpstr>
      <vt:lpstr>РАСХОДЫ БЮДЖЕТА ПОСЕЛЕНИЯ ЗА 2017 ГОД ПО РАЗДЕЛАМ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Долотинка1</cp:lastModifiedBy>
  <cp:revision>30</cp:revision>
  <dcterms:created xsi:type="dcterms:W3CDTF">2018-02-21T08:51:35Z</dcterms:created>
  <dcterms:modified xsi:type="dcterms:W3CDTF">2019-02-19T05:39:13Z</dcterms:modified>
</cp:coreProperties>
</file>