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9"/>
  </p:notesMasterIdLst>
  <p:sldIdLst>
    <p:sldId id="256" r:id="rId2"/>
    <p:sldId id="268" r:id="rId3"/>
    <p:sldId id="270" r:id="rId4"/>
    <p:sldId id="271" r:id="rId5"/>
    <p:sldId id="272" r:id="rId6"/>
    <p:sldId id="273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E482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1" autoAdjust="0"/>
    <p:restoredTop sz="86387" autoAdjust="0"/>
  </p:normalViewPr>
  <p:slideViewPr>
    <p:cSldViewPr>
      <p:cViewPr varScale="1">
        <p:scale>
          <a:sx n="62" d="100"/>
          <a:sy n="62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444684386919975"/>
          <c:y val="4.9040824791824963E-2"/>
          <c:w val="0.37651150307802034"/>
          <c:h val="0.83575856929088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61352.7</c:v>
                </c:pt>
                <c:pt idx="3">
                  <c:v>69736.399999999994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64868.9</c:v>
                </c:pt>
                <c:pt idx="3">
                  <c:v>69889.8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3516.2</c:v>
                </c:pt>
                <c:pt idx="3">
                  <c:v>153.4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656576"/>
        <c:axId val="141710464"/>
      </c:barChart>
      <c:catAx>
        <c:axId val="13965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1710464"/>
        <c:crosses val="autoZero"/>
        <c:auto val="1"/>
        <c:lblAlgn val="ctr"/>
        <c:lblOffset val="100"/>
        <c:noMultiLvlLbl val="0"/>
      </c:catAx>
      <c:valAx>
        <c:axId val="141710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656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effectLst>
          <a:outerShdw blurRad="457200" dist="50800" dir="5400000" algn="ctr" rotWithShape="0">
            <a:srgbClr val="000000">
              <a:alpha val="77000"/>
            </a:srgbClr>
          </a:outerShdw>
        </a:effectLst>
      </c:spPr>
    </c:sideWall>
    <c:backWall>
      <c:thickness val="0"/>
      <c:spPr>
        <a:ln w="12700"/>
      </c:spPr>
    </c:backWall>
    <c:plotArea>
      <c:layout>
        <c:manualLayout>
          <c:layoutTarget val="inner"/>
          <c:xMode val="edge"/>
          <c:yMode val="edge"/>
          <c:x val="0.14025901446831573"/>
          <c:y val="5.4418402378065313E-2"/>
          <c:w val="0.54041017148191084"/>
          <c:h val="0.910329337487784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3499.8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337.3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65899.3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39521024"/>
        <c:axId val="141742848"/>
        <c:axId val="0"/>
      </c:bar3DChart>
      <c:catAx>
        <c:axId val="13952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1742848"/>
        <c:crosses val="autoZero"/>
        <c:auto val="1"/>
        <c:lblAlgn val="ctr"/>
        <c:lblOffset val="100"/>
        <c:noMultiLvlLbl val="0"/>
      </c:catAx>
      <c:valAx>
        <c:axId val="14174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521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81223874793428"/>
          <c:y val="3.0690926991670059E-2"/>
          <c:w val="0.62007059881403714"/>
          <c:h val="0.869867915402755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3746.8</c:v>
                </c:pt>
                <c:pt idx="1">
                  <c:v>6143.3</c:v>
                </c:pt>
                <c:pt idx="2">
                  <c:v>3837.1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1401.1</c:v>
                </c:pt>
                <c:pt idx="1">
                  <c:v>55209.4</c:v>
                </c:pt>
                <c:pt idx="2">
                  <c:v>65899.3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684800"/>
        <c:axId val="139466240"/>
      </c:barChart>
      <c:catAx>
        <c:axId val="90684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39466240"/>
        <c:crosses val="autoZero"/>
        <c:auto val="1"/>
        <c:lblAlgn val="ctr"/>
        <c:lblOffset val="100"/>
        <c:noMultiLvlLbl val="0"/>
      </c:catAx>
      <c:valAx>
        <c:axId val="139466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684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32098765432098E-3"/>
          <c:y val="3.086636608968436E-2"/>
          <c:w val="0.63070367940118599"/>
          <c:h val="0.93826726782063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Общегосударственные вопросы 3703.9</c:v>
                </c:pt>
                <c:pt idx="1">
                  <c:v>Национальная оборона 164.7</c:v>
                </c:pt>
                <c:pt idx="2">
                  <c:v>Национальная безопасность и правоохранительная деятельность 93.0</c:v>
                </c:pt>
                <c:pt idx="3">
                  <c:v>Национальная экономика 260.8</c:v>
                </c:pt>
                <c:pt idx="4">
                  <c:v>Жилищно-коммунальное хозяйство 54828.2</c:v>
                </c:pt>
                <c:pt idx="5">
                  <c:v>Культура, кинематография 683.4</c:v>
                </c:pt>
                <c:pt idx="6">
                  <c:v>Социальная политика 10081.4</c:v>
                </c:pt>
                <c:pt idx="7">
                  <c:v>Физическая культура и спорт 0</c:v>
                </c:pt>
                <c:pt idx="8">
                  <c:v>Обслуживание государственного и муниципального долга 74.5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3703.9</c:v>
                </c:pt>
                <c:pt idx="1">
                  <c:v>164.7</c:v>
                </c:pt>
                <c:pt idx="2">
                  <c:v>93</c:v>
                </c:pt>
                <c:pt idx="3">
                  <c:v>260.8</c:v>
                </c:pt>
                <c:pt idx="4">
                  <c:v>54828.2</c:v>
                </c:pt>
                <c:pt idx="5">
                  <c:v>683.4</c:v>
                </c:pt>
                <c:pt idx="6">
                  <c:v>10081.4</c:v>
                </c:pt>
                <c:pt idx="7">
                  <c:v>0</c:v>
                </c:pt>
                <c:pt idx="8">
                  <c:v>74.5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07254301545637"/>
          <c:y val="1.7008759684681404E-2"/>
          <c:w val="0.34306175269757949"/>
          <c:h val="0.937999700395186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0.11383</cdr:x>
      <cdr:y>0.85902</cdr:y>
    </cdr:from>
    <cdr:to>
      <cdr:x>0.62133</cdr:x>
      <cdr:y>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36799" y="3887886"/>
          <a:ext cx="4176464" cy="6380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/>
            <a:t> Итого расходы поселения составили</a:t>
          </a:r>
        </a:p>
        <a:p xmlns:a="http://schemas.openxmlformats.org/drawingml/2006/main">
          <a:r>
            <a:rPr lang="ru-RU" sz="1600" dirty="0"/>
            <a:t> </a:t>
          </a:r>
          <a:r>
            <a:rPr lang="ru-RU" sz="1600" dirty="0" smtClean="0"/>
            <a:t>           </a:t>
          </a:r>
          <a:r>
            <a:rPr lang="ru-RU" sz="1600" dirty="0" smtClean="0"/>
            <a:t>69889,8 </a:t>
          </a:r>
          <a:r>
            <a:rPr lang="ru-RU" sz="1600" dirty="0" smtClean="0"/>
            <a:t>рублей</a:t>
          </a:r>
        </a:p>
        <a:p xmlns:a="http://schemas.openxmlformats.org/drawingml/2006/main">
          <a:endParaRPr lang="ru-R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AC9A84-2ABC-4410-8610-857A57E20FAD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06C370-CD69-4114-82F6-55EE035DE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58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E7A8EB-4797-43F7-B661-F1088FCD858D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1185D2-E04C-463A-A569-040775B233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5DB4B-C2E3-4D8A-9723-2E467F36D37A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F1193-5CBD-4E01-8998-8AC98530B9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CA3DE-1A9E-4995-8F73-B61B617669AE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526-DCD8-43F8-ABD5-B6ED00AB5C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B8E9-E812-477A-BE24-B23EFDA05E8A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323DC-F161-4111-B962-1332CAFBE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2F6B64-1283-43BA-91D8-0177E82C2FB9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095B2-78B7-4EF3-939A-C91C84CD3E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31BCC-F83F-4297-935F-91FCB994AEDE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1E9784-FD29-4CF0-B6E1-3CD732288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0E5CAB-6A1A-4D13-BBE5-9EBBA5152317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180BA-082D-4246-B9B5-E01C7FD214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80DC2-A670-4EC2-84CC-744CBA01560E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84CAF-7B45-4CAE-BC8C-690A5980D4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EA005-0946-4ED3-8EFF-9BE6669104E6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F381E-A5C8-45F6-8361-848AC19ACD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53B86C-56F8-41D1-AC39-FB4E391C59B2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CCE56-9063-4765-BB8D-70526DF323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BA6A3-7BFD-4B19-BD19-7E10E02862EF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D9BB7-C11E-4B6F-A464-D2F890DB81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A79E21-BADC-452A-8801-65AC6F81515F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80D2072-FE85-42BC-8D40-60FB099F7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3CB76C-D653-46B5-A0FA-684BE31571F4}" type="datetimeFigureOut">
              <a:rPr lang="ru-RU" smtClean="0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944E5D-FA37-4940-AB9E-C024E4A16A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642938" y="1052736"/>
            <a:ext cx="7673478" cy="191747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latin typeface="Arial Unicode MS" pitchFamily="34" charset="-128"/>
              </a:rPr>
              <a:t>Исполнение бюджета</a:t>
            </a:r>
            <a:br>
              <a:rPr lang="ru-RU" sz="3600" b="1" dirty="0" smtClean="0">
                <a:latin typeface="Arial Unicode MS" pitchFamily="34" charset="-128"/>
              </a:rPr>
            </a:br>
            <a:r>
              <a:rPr lang="ru-RU" sz="3600" b="1" dirty="0" smtClean="0">
                <a:latin typeface="Arial Unicode MS" pitchFamily="34" charset="-128"/>
              </a:rPr>
              <a:t>Долотинского сельского</a:t>
            </a:r>
            <a:br>
              <a:rPr lang="ru-RU" sz="3600" b="1" dirty="0" smtClean="0">
                <a:latin typeface="Arial Unicode MS" pitchFamily="34" charset="-128"/>
              </a:rPr>
            </a:br>
            <a:r>
              <a:rPr lang="ru-RU" sz="3600" b="1" dirty="0" smtClean="0">
                <a:latin typeface="Arial Unicode MS" pitchFamily="34" charset="-128"/>
              </a:rPr>
              <a:t>поселения для граждан</a:t>
            </a:r>
            <a:br>
              <a:rPr lang="ru-RU" sz="3600" b="1" dirty="0" smtClean="0">
                <a:latin typeface="Arial Unicode MS" pitchFamily="34" charset="-128"/>
              </a:rPr>
            </a:br>
            <a:r>
              <a:rPr lang="ru-RU" sz="3600" b="1" dirty="0" smtClean="0">
                <a:latin typeface="Arial Unicode MS" pitchFamily="34" charset="-128"/>
              </a:rPr>
              <a:t>за </a:t>
            </a:r>
            <a:r>
              <a:rPr lang="ru-RU" sz="3600" b="1" dirty="0" smtClean="0">
                <a:latin typeface="Arial Unicode MS" pitchFamily="34" charset="-128"/>
              </a:rPr>
              <a:t>2015 </a:t>
            </a:r>
            <a:r>
              <a:rPr lang="ru-RU" sz="3600" b="1" dirty="0" smtClean="0">
                <a:latin typeface="Arial Unicode MS" pitchFamily="34" charset="-128"/>
              </a:rPr>
              <a:t>год</a:t>
            </a:r>
          </a:p>
        </p:txBody>
      </p:sp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285875" y="571500"/>
            <a:ext cx="6286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Администрация </a:t>
            </a:r>
            <a:r>
              <a:rPr lang="ru-RU" b="1" dirty="0" smtClean="0">
                <a:latin typeface="Calibri" pitchFamily="34" charset="0"/>
              </a:rPr>
              <a:t>Долотинского </a:t>
            </a:r>
            <a:r>
              <a:rPr lang="ru-RU" b="1" dirty="0">
                <a:latin typeface="Calibri" pitchFamily="34" charset="0"/>
              </a:rPr>
              <a:t>сельского поселения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071688" y="5786438"/>
            <a:ext cx="49291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 smtClean="0"/>
              <a:t>х. Молаканский</a:t>
            </a:r>
            <a:endParaRPr lang="ru-RU" sz="1400" dirty="0"/>
          </a:p>
          <a:p>
            <a:pPr algn="ctr"/>
            <a:r>
              <a:rPr lang="ru-RU" sz="1400" dirty="0" smtClean="0">
                <a:latin typeface="Calibri" pitchFamily="34" charset="0"/>
              </a:rPr>
              <a:t>201</a:t>
            </a:r>
            <a:r>
              <a:rPr lang="ru-RU" sz="1400" dirty="0" smtClean="0"/>
              <a:t>6</a:t>
            </a:r>
            <a:endParaRPr lang="ru-RU" sz="1400" dirty="0"/>
          </a:p>
          <a:p>
            <a:pPr algn="ctr"/>
            <a:r>
              <a:rPr lang="ru-RU" sz="1400" dirty="0">
                <a:latin typeface="Calibri" pitchFamily="34" charset="0"/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Что такое бюджет?</a:t>
            </a:r>
            <a:endParaRPr lang="ru-RU" dirty="0"/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1357313" y="857250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alibri" pitchFamily="34" charset="0"/>
              </a:rPr>
              <a:t>Структура бюджета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71813" y="1357313"/>
            <a:ext cx="2714625" cy="1357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57540" y="1519225"/>
            <a:ext cx="2714644" cy="13573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БЮДЖЕТ ПОСЕЛЕНИЯ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7290" y="3581400"/>
            <a:ext cx="3224234" cy="17049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ДОХОДЫ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</a:rPr>
              <a:t>-поступления денежных средств (налоги  юр. и физ. лиц , штрафы, административные  платежи и сборы, финансовая помощь)</a:t>
            </a:r>
          </a:p>
        </p:txBody>
      </p:sp>
      <p:sp>
        <p:nvSpPr>
          <p:cNvPr id="9" name="Стрелка вниз 8"/>
          <p:cNvSpPr/>
          <p:nvPr/>
        </p:nvSpPr>
        <p:spPr>
          <a:xfrm rot="1615406">
            <a:off x="3735388" y="2771775"/>
            <a:ext cx="454025" cy="831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45051" y="3265139"/>
            <a:ext cx="3490938" cy="24094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РАСХОДЫ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выплачиваемые из бюджета денежные средства (финансовое обеспечение муниципальных учреждений, содержание внутрипоселковых дорог, капитальный ремонт МКД и др.)</a:t>
            </a:r>
          </a:p>
        </p:txBody>
      </p:sp>
      <p:sp>
        <p:nvSpPr>
          <p:cNvPr id="12" name="Стрелка вниз 11"/>
          <p:cNvSpPr/>
          <p:nvPr/>
        </p:nvSpPr>
        <p:spPr>
          <a:xfrm rot="19888064">
            <a:off x="4957763" y="2771775"/>
            <a:ext cx="452437" cy="831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00113" y="5876925"/>
            <a:ext cx="7672387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Calibri" pitchFamily="34" charset="0"/>
              </a:rPr>
              <a:t>ДЕФ</a:t>
            </a:r>
            <a:r>
              <a:rPr lang="ru-RU" dirty="0"/>
              <a:t>И</a:t>
            </a:r>
            <a:r>
              <a:rPr lang="ru-RU" dirty="0">
                <a:latin typeface="Calibri" pitchFamily="34" charset="0"/>
              </a:rPr>
              <a:t>ЦИТ бюджета – превышение расходов бюджета </a:t>
            </a:r>
            <a:r>
              <a:rPr lang="ru-RU" dirty="0" smtClean="0">
                <a:latin typeface="Calibri" pitchFamily="34" charset="0"/>
              </a:rPr>
              <a:t>над </a:t>
            </a:r>
            <a:r>
              <a:rPr lang="ru-RU" dirty="0">
                <a:latin typeface="Calibri" pitchFamily="34" charset="0"/>
              </a:rPr>
              <a:t>его доходами.</a:t>
            </a:r>
            <a:endParaRPr lang="ru-RU" dirty="0"/>
          </a:p>
          <a:p>
            <a:pPr>
              <a:defRPr/>
            </a:pPr>
            <a:r>
              <a:rPr lang="ru-RU" dirty="0">
                <a:latin typeface="Calibri" pitchFamily="34" charset="0"/>
              </a:rPr>
              <a:t> ПРОФИЦИТ бюджета – превышение доходов бюджета над расходами </a:t>
            </a:r>
          </a:p>
        </p:txBody>
      </p:sp>
    </p:spTree>
    <p:extLst>
      <p:ext uri="{BB962C8B-B14F-4D97-AF65-F5344CB8AC3E}">
        <p14:creationId xmlns:p14="http://schemas.microsoft.com/office/powerpoint/2010/main" val="30627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35416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      Основные характеристики бюджета Долотинского сельского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/>
              <a:t>поселения за 2014 год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33826777"/>
              </p:ext>
            </p:extLst>
          </p:nvPr>
        </p:nvGraphicFramePr>
        <p:xfrm>
          <a:off x="4186768" y="1653384"/>
          <a:ext cx="4148933" cy="4127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39552" y="1677968"/>
            <a:ext cx="34563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 поселения</a:t>
            </a:r>
          </a:p>
          <a:p>
            <a:pPr algn="ctr"/>
            <a:r>
              <a:rPr lang="ru-RU" dirty="0" smtClean="0"/>
              <a:t>за </a:t>
            </a:r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6" name="Выноска со стрелкой вправо 5"/>
          <p:cNvSpPr/>
          <p:nvPr/>
        </p:nvSpPr>
        <p:spPr>
          <a:xfrm>
            <a:off x="603216" y="2626648"/>
            <a:ext cx="914400" cy="109038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2626648"/>
            <a:ext cx="2520280" cy="1090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исполнено </a:t>
            </a:r>
            <a:r>
              <a:rPr lang="ru-RU" dirty="0" smtClean="0"/>
              <a:t>69736,4 </a:t>
            </a:r>
            <a:r>
              <a:rPr lang="ru-RU" dirty="0" smtClean="0"/>
              <a:t>млн. </a:t>
            </a:r>
            <a:r>
              <a:rPr lang="ru-RU" dirty="0" err="1" smtClean="0"/>
              <a:t>руб</a:t>
            </a:r>
            <a:r>
              <a:rPr lang="ru-RU" dirty="0" smtClean="0"/>
              <a:t> </a:t>
            </a:r>
            <a:r>
              <a:rPr lang="ru-RU" dirty="0" smtClean="0"/>
              <a:t>113,6% </a:t>
            </a:r>
            <a:r>
              <a:rPr lang="ru-RU" dirty="0" smtClean="0"/>
              <a:t>к </a:t>
            </a:r>
            <a:r>
              <a:rPr lang="ru-RU" dirty="0" smtClean="0"/>
              <a:t>2015 </a:t>
            </a:r>
            <a:r>
              <a:rPr lang="ru-RU" dirty="0" smtClean="0"/>
              <a:t>г. </a:t>
            </a:r>
            <a:endParaRPr lang="ru-RU" dirty="0"/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603216" y="3725024"/>
            <a:ext cx="914400" cy="121614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1680" y="3940263"/>
            <a:ext cx="2547811" cy="1000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исполнено </a:t>
            </a:r>
            <a:r>
              <a:rPr lang="ru-RU" dirty="0" smtClean="0"/>
              <a:t>69889,8 </a:t>
            </a:r>
            <a:r>
              <a:rPr lang="ru-RU" dirty="0" err="1" smtClean="0"/>
              <a:t>млн.руб</a:t>
            </a:r>
            <a:endParaRPr lang="ru-RU" dirty="0" smtClean="0"/>
          </a:p>
          <a:p>
            <a:pPr algn="ctr"/>
            <a:r>
              <a:rPr lang="ru-RU" dirty="0" smtClean="0"/>
              <a:t>107,7% </a:t>
            </a:r>
            <a:r>
              <a:rPr lang="ru-RU" dirty="0" smtClean="0"/>
              <a:t>к 2013 г.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603216" y="4983048"/>
            <a:ext cx="914400" cy="111024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79" y="5157192"/>
            <a:ext cx="2520281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 </a:t>
            </a:r>
            <a:r>
              <a:rPr lang="ru-RU" dirty="0" smtClean="0"/>
              <a:t>153,4 </a:t>
            </a:r>
            <a:r>
              <a:rPr lang="ru-RU" dirty="0" smtClean="0"/>
              <a:t>млн. </a:t>
            </a:r>
            <a:r>
              <a:rPr lang="ru-RU" dirty="0" err="1" smtClean="0"/>
              <a:t>руб</a:t>
            </a:r>
            <a:r>
              <a:rPr lang="ru-RU" dirty="0" smtClean="0"/>
              <a:t> </a:t>
            </a:r>
            <a:r>
              <a:rPr lang="ru-RU" dirty="0" smtClean="0"/>
              <a:t>4,3% </a:t>
            </a:r>
            <a:r>
              <a:rPr lang="ru-RU" dirty="0" smtClean="0"/>
              <a:t>к </a:t>
            </a:r>
            <a:r>
              <a:rPr lang="ru-RU" dirty="0" smtClean="0"/>
              <a:t>2014 </a:t>
            </a:r>
            <a:r>
              <a:rPr lang="ru-RU" dirty="0" smtClean="0"/>
              <a:t>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27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52928" cy="93610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Исполнение доходной части бюджета Долотинского сельского поселения за 2014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46859681"/>
              </p:ext>
            </p:extLst>
          </p:nvPr>
        </p:nvGraphicFramePr>
        <p:xfrm>
          <a:off x="250825" y="1268413"/>
          <a:ext cx="8302625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9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поступления доходов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бюджета поселения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96936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06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2961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Структура расходов Долотинского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94251173"/>
              </p:ext>
            </p:extLst>
          </p:nvPr>
        </p:nvGraphicFramePr>
        <p:xfrm>
          <a:off x="250825" y="15573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6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60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637369"/>
              </p:ext>
            </p:extLst>
          </p:nvPr>
        </p:nvGraphicFramePr>
        <p:xfrm>
          <a:off x="395536" y="836712"/>
          <a:ext cx="7920880" cy="4744740"/>
        </p:xfrm>
        <a:graphic>
          <a:graphicData uri="http://schemas.openxmlformats.org/drawingml/2006/table">
            <a:tbl>
              <a:tblPr/>
              <a:tblGrid>
                <a:gridCol w="4824536"/>
                <a:gridCol w="3096344"/>
              </a:tblGrid>
              <a:tr h="115212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 программы Долотинского сельского поселения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исполнения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68820,0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Управление муниципальными финансами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2853,9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Муниципальная политика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4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Развитие транспортной системы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Благоустройство и жилищно-коммунальное хозяйство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Развитие культуры , физической культуры и спорта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Обеспечение доступным и комфортным жильем населения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64281,1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b="1" dirty="0" smtClean="0">
                <a:latin typeface="Arial" charset="0"/>
              </a:rPr>
              <a:t/>
            </a:r>
            <a:br>
              <a:rPr lang="ru-RU" sz="1600" b="1" dirty="0" smtClean="0">
                <a:latin typeface="Arial" charset="0"/>
              </a:rPr>
            </a:br>
            <a:r>
              <a:rPr lang="ru-RU" sz="1600" b="1" dirty="0" smtClean="0">
                <a:latin typeface="Arial" charset="0"/>
              </a:rPr>
              <a:t/>
            </a:r>
            <a:br>
              <a:rPr lang="ru-RU" sz="1600" b="1" dirty="0" smtClean="0">
                <a:latin typeface="Arial" charset="0"/>
              </a:rPr>
            </a:br>
            <a:r>
              <a:rPr lang="ru-RU" sz="2000" b="1" dirty="0" smtClean="0">
                <a:latin typeface="Cambria" pitchFamily="18" charset="0"/>
              </a:rPr>
              <a:t>Программная структура расходов бюджета поселения за </a:t>
            </a:r>
            <a:r>
              <a:rPr lang="ru-RU" sz="2000" b="1" dirty="0" smtClean="0">
                <a:latin typeface="Cambria" pitchFamily="18" charset="0"/>
              </a:rPr>
              <a:t>2015 </a:t>
            </a:r>
            <a:r>
              <a:rPr lang="ru-RU" sz="2000" b="1" dirty="0" smtClean="0">
                <a:latin typeface="Cambria" pitchFamily="18" charset="0"/>
              </a:rPr>
              <a:t>год.</a:t>
            </a:r>
            <a:r>
              <a:rPr lang="ru-RU" sz="2000" b="1" dirty="0" smtClean="0">
                <a:latin typeface="Arial" charset="0"/>
              </a:rPr>
              <a:t>                                                                     </a:t>
            </a:r>
            <a:r>
              <a:rPr lang="ru-RU" sz="1600" b="1" dirty="0" smtClean="0">
                <a:latin typeface="Arial" charset="0"/>
              </a:rPr>
              <a:t/>
            </a:r>
            <a:br>
              <a:rPr lang="ru-RU" sz="1600" b="1" dirty="0" smtClean="0">
                <a:latin typeface="Arial" charset="0"/>
              </a:rPr>
            </a:br>
            <a:r>
              <a:rPr lang="ru-RU" sz="4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1260</TotalTime>
  <Words>232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Главная</vt:lpstr>
      <vt:lpstr>Исполнение бюджета Долотинского сельского поселения для граждан за 2015 год</vt:lpstr>
      <vt:lpstr>Что такое бюджет?</vt:lpstr>
      <vt:lpstr>       Основные характеристики бюджета Долотинского сельского          поселения за 2014 год</vt:lpstr>
      <vt:lpstr>       Исполнение доходной части бюджета Долотинского сельского поселения за 2014 год</vt:lpstr>
      <vt:lpstr>Динамика поступления доходов       бюджета поселения</vt:lpstr>
      <vt:lpstr>   Структура расходов Долотинского                   сельского поселения</vt:lpstr>
      <vt:lpstr>  Программная структура расходов бюджета поселения за 2015 год.      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Специалист СЭиФ</dc:creator>
  <cp:lastModifiedBy>User</cp:lastModifiedBy>
  <cp:revision>97</cp:revision>
  <dcterms:created xsi:type="dcterms:W3CDTF">2013-11-29T07:44:12Z</dcterms:created>
  <dcterms:modified xsi:type="dcterms:W3CDTF">2016-06-03T11:12:25Z</dcterms:modified>
</cp:coreProperties>
</file>