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0" r:id="rId9"/>
    <p:sldId id="266" r:id="rId10"/>
    <p:sldId id="267" r:id="rId11"/>
    <p:sldId id="269" r:id="rId12"/>
    <p:sldId id="270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9879" autoAdjust="0"/>
  </p:normalViewPr>
  <p:slideViewPr>
    <p:cSldViewPr>
      <p:cViewPr varScale="1">
        <p:scale>
          <a:sx n="116" d="100"/>
          <a:sy n="116" d="100"/>
        </p:scale>
        <p:origin x="-1494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4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тыс. рублей</a:t>
            </a:r>
            <a:endParaRPr lang="ru-RU" sz="1200" dirty="0"/>
          </a:p>
        </c:rich>
      </c:tx>
      <c:layout>
        <c:manualLayout>
          <c:xMode val="edge"/>
          <c:yMode val="edge"/>
          <c:x val="0.42984366797900286"/>
          <c:y val="7.5000000000000025E-2"/>
        </c:manualLayout>
      </c:layout>
    </c:title>
    <c:view3D>
      <c:perspective val="30"/>
    </c:view3D>
    <c:floor>
      <c:spPr>
        <a:solidFill>
          <a:srgbClr val="FFFF00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spPr>
            <a:solidFill>
              <a:srgbClr val="7030A0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  <c:pt idx="6">
                  <c:v>2022 год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10714</c:v>
                </c:pt>
                <c:pt idx="1">
                  <c:v>13155.9</c:v>
                </c:pt>
                <c:pt idx="2">
                  <c:v>46846.5</c:v>
                </c:pt>
                <c:pt idx="3">
                  <c:v>11871.7</c:v>
                </c:pt>
                <c:pt idx="4">
                  <c:v>9405.2000000000007</c:v>
                </c:pt>
                <c:pt idx="5">
                  <c:v>6566.1</c:v>
                </c:pt>
                <c:pt idx="6">
                  <c:v>5963.9</c:v>
                </c:pt>
              </c:numCache>
            </c:numRef>
          </c:val>
        </c:ser>
        <c:shape val="cylinder"/>
        <c:axId val="73519872"/>
        <c:axId val="51494912"/>
        <c:axId val="0"/>
      </c:bar3DChart>
      <c:catAx>
        <c:axId val="73519872"/>
        <c:scaling>
          <c:orientation val="minMax"/>
        </c:scaling>
        <c:axPos val="b"/>
        <c:numFmt formatCode="dd/mm/yyyy" sourceLinked="1"/>
        <c:tickLblPos val="nextTo"/>
        <c:crossAx val="51494912"/>
        <c:crosses val="autoZero"/>
        <c:auto val="1"/>
        <c:lblAlgn val="ctr"/>
        <c:lblOffset val="100"/>
      </c:catAx>
      <c:valAx>
        <c:axId val="51494912"/>
        <c:scaling>
          <c:orientation val="minMax"/>
        </c:scaling>
        <c:delete val="1"/>
        <c:axPos val="l"/>
        <c:numFmt formatCode="#,##0.0" sourceLinked="1"/>
        <c:majorTickMark val="cross"/>
        <c:tickLblPos val="nextTo"/>
        <c:crossAx val="735198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00" baseline="0"/>
            </a:pPr>
            <a:endParaRPr lang="ru-RU"/>
          </a:p>
        </c:txPr>
      </c:legendEntry>
      <c:layout>
        <c:manualLayout>
          <c:xMode val="edge"/>
          <c:yMode val="edge"/>
          <c:x val="0.77306774934383182"/>
          <c:y val="0.87126525590551218"/>
          <c:w val="0.22693225065616809"/>
          <c:h val="5.650910433070868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>
        <c:manualLayout>
          <c:xMode val="edge"/>
          <c:yMode val="edge"/>
          <c:x val="0.82972916666666663"/>
          <c:y val="0.10937500000000003"/>
        </c:manualLayout>
      </c:layout>
    </c:title>
    <c:view3D>
      <c:perspective val="30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Факт 2016 года</c:v>
                </c:pt>
                <c:pt idx="1">
                  <c:v>План 2017 года</c:v>
                </c:pt>
                <c:pt idx="2">
                  <c:v>План 2018 года</c:v>
                </c:pt>
                <c:pt idx="3">
                  <c:v>План 2019 года</c:v>
                </c:pt>
                <c:pt idx="4">
                  <c:v>План 2020 года</c:v>
                </c:pt>
                <c:pt idx="5">
                  <c:v>План 2021 год</c:v>
                </c:pt>
                <c:pt idx="6">
                  <c:v>Палан 2022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4426.1000000000004</c:v>
                </c:pt>
                <c:pt idx="1">
                  <c:v>2151.8000000000002</c:v>
                </c:pt>
                <c:pt idx="2">
                  <c:v>3320.4</c:v>
                </c:pt>
                <c:pt idx="3" formatCode="0.0">
                  <c:v>3172.8</c:v>
                </c:pt>
                <c:pt idx="4">
                  <c:v>3843.8</c:v>
                </c:pt>
                <c:pt idx="5" formatCode="0.0">
                  <c:v>4650.6000000000004</c:v>
                </c:pt>
                <c:pt idx="6" formatCode="0.0">
                  <c:v>4203.1000000000004</c:v>
                </c:pt>
              </c:numCache>
            </c:numRef>
          </c:val>
        </c:ser>
        <c:shape val="cylinder"/>
        <c:axId val="74975104"/>
        <c:axId val="74993664"/>
        <c:axId val="51767488"/>
      </c:bar3DChart>
      <c:catAx>
        <c:axId val="74975104"/>
        <c:scaling>
          <c:orientation val="minMax"/>
        </c:scaling>
        <c:axPos val="b"/>
        <c:tickLblPos val="nextTo"/>
        <c:crossAx val="74993664"/>
        <c:crosses val="autoZero"/>
        <c:auto val="1"/>
        <c:lblAlgn val="ctr"/>
        <c:lblOffset val="100"/>
      </c:catAx>
      <c:valAx>
        <c:axId val="7499366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74975104"/>
        <c:crosses val="autoZero"/>
        <c:crossBetween val="between"/>
      </c:valAx>
      <c:serAx>
        <c:axId val="51767488"/>
        <c:scaling>
          <c:orientation val="minMax"/>
        </c:scaling>
        <c:delete val="1"/>
        <c:axPos val="b"/>
        <c:tickLblPos val="nextTo"/>
        <c:crossAx val="74993664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>
        <c:manualLayout>
          <c:xMode val="edge"/>
          <c:yMode val="edge"/>
          <c:x val="8.2568110711712887E-3"/>
          <c:y val="3.707846360860715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Pt>
            <c:idx val="6"/>
            <c:spPr>
              <a:solidFill>
                <a:srgbClr val="7030A0"/>
              </a:solidFill>
            </c:spPr>
          </c:dPt>
          <c:dLbls>
            <c:numFmt formatCode="General" sourceLinked="0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5232.3</c:v>
                </c:pt>
                <c:pt idx="1">
                  <c:v>208</c:v>
                </c:pt>
                <c:pt idx="2">
                  <c:v>10</c:v>
                </c:pt>
                <c:pt idx="3">
                  <c:v>700.7</c:v>
                </c:pt>
                <c:pt idx="4">
                  <c:v>1091.3</c:v>
                </c:pt>
                <c:pt idx="5">
                  <c:v>5</c:v>
                </c:pt>
                <c:pt idx="6">
                  <c:v>2146.9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039313284187084"/>
          <c:y val="4.8139069865816835E-2"/>
          <c:w val="0.31883442162340397"/>
          <c:h val="0.69378476714205817"/>
        </c:manualLayout>
      </c:layout>
      <c:txPr>
        <a:bodyPr/>
        <a:lstStyle/>
        <a:p>
          <a:pPr>
            <a:defRPr sz="1300" kern="7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0587672158290677E-2"/>
          <c:y val="2.3447412070358491E-2"/>
          <c:w val="0.92954333479075768"/>
          <c:h val="0.604572688454420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поселения, формируемые в рамках муниципальных программ Долотинского сельского поселения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9122</c:v>
                </c:pt>
                <c:pt idx="1">
                  <c:v>5908.2</c:v>
                </c:pt>
                <c:pt idx="2">
                  <c:v>5660.5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283.2</c:v>
                </c:pt>
                <c:pt idx="1">
                  <c:v>657.9</c:v>
                </c:pt>
                <c:pt idx="2">
                  <c:v>303.39999999999998</c:v>
                </c:pt>
              </c:numCache>
            </c:numRef>
          </c:val>
        </c:ser>
        <c:axId val="92095616"/>
        <c:axId val="92097152"/>
      </c:barChart>
      <c:catAx>
        <c:axId val="92095616"/>
        <c:scaling>
          <c:orientation val="minMax"/>
        </c:scaling>
        <c:axPos val="b"/>
        <c:tickLblPos val="nextTo"/>
        <c:crossAx val="92097152"/>
        <c:crosses val="autoZero"/>
        <c:auto val="1"/>
        <c:lblAlgn val="ctr"/>
        <c:lblOffset val="100"/>
      </c:catAx>
      <c:valAx>
        <c:axId val="92097152"/>
        <c:scaling>
          <c:orientation val="minMax"/>
        </c:scaling>
        <c:delete val="1"/>
        <c:axPos val="l"/>
        <c:numFmt formatCode="General" sourceLinked="1"/>
        <c:tickLblPos val="nextTo"/>
        <c:crossAx val="9209561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23292573226630739"/>
          <c:y val="0.7872025501922314"/>
          <c:w val="0.53699320147223761"/>
          <c:h val="0.14479995480372859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/>
    </c:title>
    <c:view3D>
      <c:rotX val="4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 w="152400" h="50800" prst="softRound"/>
              <a:bevelB w="152400" h="50800" prst="softRound"/>
            </a:sp3d>
          </c:spPr>
          <c:explosion val="25"/>
          <c:dPt>
            <c:idx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dkEdge">
                <a:bevelT w="152400" h="50800" prst="softRound"/>
                <a:bevelB w="152400" h="50800" prst="softRound"/>
              </a:sp3d>
            </c:spPr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dkEdge">
                <a:bevelT w="152400" h="50800" prst="softRound"/>
                <a:bevelB w="152400" h="50800" prst="softRound"/>
              </a:sp3d>
            </c:spPr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dkEdge">
                <a:bevelT w="152400" h="50800" prst="softRound"/>
                <a:bevelB w="152400" h="50800" prst="softRound"/>
              </a:sp3d>
            </c:spPr>
          </c:dPt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2146.9</c:v>
                </c:pt>
                <c:pt idx="1">
                  <c:v>1106.0999999999999</c:v>
                </c:pt>
                <c:pt idx="2">
                  <c:v>943.6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3086294595357524"/>
          <c:y val="0.38436550082402515"/>
          <c:w val="0.16051926584587328"/>
          <c:h val="0.19364090825856067"/>
        </c:manualLayout>
      </c:layout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/>
    </c:title>
    <c:view3D>
      <c:rAngAx val="1"/>
    </c:view3D>
    <c:floor>
      <c:spPr>
        <a:pattFill prst="solidDmnd">
          <a:fgClr>
            <a:srgbClr val="00B050"/>
          </a:fgClr>
          <a:bgClr>
            <a:schemeClr val="bg1"/>
          </a:bgClr>
        </a:patt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pct5">
              <a:fgClr>
                <a:schemeClr val="accent1">
                  <a:tint val="40000"/>
                </a:schemeClr>
              </a:fgClr>
              <a:bgClr>
                <a:srgbClr val="92D050"/>
              </a:bgClr>
            </a:patt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owder"/>
          </c:spPr>
          <c:dLbls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1091.3</c:v>
                </c:pt>
                <c:pt idx="1">
                  <c:v>152.69999999999999</c:v>
                </c:pt>
                <c:pt idx="2">
                  <c:v>0</c:v>
                </c:pt>
              </c:numCache>
            </c:numRef>
          </c:val>
          <c:shape val="coneToMax"/>
        </c:ser>
        <c:gapWidth val="236"/>
        <c:gapDepth val="304"/>
        <c:shape val="cone"/>
        <c:axId val="100877056"/>
        <c:axId val="100878592"/>
        <c:axId val="0"/>
      </c:bar3DChart>
      <c:catAx>
        <c:axId val="100877056"/>
        <c:scaling>
          <c:orientation val="minMax"/>
        </c:scaling>
        <c:axPos val="b"/>
        <c:tickLblPos val="nextTo"/>
        <c:crossAx val="100878592"/>
        <c:crosses val="autoZero"/>
        <c:auto val="1"/>
        <c:lblAlgn val="ctr"/>
        <c:lblOffset val="100"/>
      </c:catAx>
      <c:valAx>
        <c:axId val="100878592"/>
        <c:scaling>
          <c:orientation val="minMax"/>
        </c:scaling>
        <c:delete val="1"/>
        <c:axPos val="l"/>
        <c:numFmt formatCode="0.0" sourceLinked="1"/>
        <c:tickLblPos val="nextTo"/>
        <c:crossAx val="100877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C44B5D-30D0-40D0-9005-083747D816B2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5724636" cy="36003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C000"/>
                </a:solidFill>
              </a:rPr>
              <a:t>Администрация Долотинского сельского поселения</a:t>
            </a:r>
            <a:endParaRPr lang="ru-RU" sz="18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949280"/>
            <a:ext cx="6400800" cy="72008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(материалы подготовлены с учетом приказа Минфина России от 22.09.2015 года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908720"/>
            <a:ext cx="439086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prstMaterial="dkEdge">
              <a:bevelT w="69850" h="38100" prst="cross"/>
            </a:sp3d>
          </a:bodyPr>
          <a:lstStyle/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Проект Бюджета </a:t>
            </a:r>
          </a:p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ДОЛОТИНСКОГО СЕЛЬСКОГО ПОСЕЛЕНИЯ КРАСНОСУЛИНСКОГО РАЙОНА </a:t>
            </a:r>
          </a:p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НА </a:t>
            </a:r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2020 </a:t>
            </a:r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ГОД</a:t>
            </a:r>
          </a:p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И НА ПЛАНОВЫЙ ПЕРИОД </a:t>
            </a:r>
          </a:p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2021 </a:t>
            </a:r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И </a:t>
            </a:r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2022 </a:t>
            </a:r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ГОДОВ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500"/>
                    </a14:imgEffect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4634840" cy="2664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  <a:softEdge rad="31750"/>
          </a:effectLst>
          <a:scene3d>
            <a:camera prst="orthographicFront"/>
            <a:lightRig rig="threePt" dir="t"/>
          </a:scene3d>
          <a:sp3d prstMaterial="plastic">
            <a:bevelT/>
            <a:bevelB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90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046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СОБСТВЕННЫЕ ДОХОДЫ БЮДЖЕТА ПОСЕЛЕНИЯ</a:t>
            </a:r>
            <a:endParaRPr lang="ru-RU" sz="24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989608586"/>
              </p:ext>
            </p:extLst>
          </p:nvPr>
        </p:nvGraphicFramePr>
        <p:xfrm>
          <a:off x="0" y="1397000"/>
          <a:ext cx="90364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198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Безвозмездные поступления</a:t>
            </a:r>
            <a:endParaRPr lang="ru-RU" sz="4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4191115"/>
              </p:ext>
            </p:extLst>
          </p:nvPr>
        </p:nvGraphicFramePr>
        <p:xfrm>
          <a:off x="285719" y="938019"/>
          <a:ext cx="8572561" cy="688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921"/>
                <a:gridCol w="1022962"/>
                <a:gridCol w="1328658"/>
                <a:gridCol w="1538449"/>
                <a:gridCol w="1584843"/>
                <a:gridCol w="1368728"/>
              </a:tblGrid>
              <a:tr h="62833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7180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43526,1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9043,7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5561,4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1915,5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1760,8</a:t>
                      </a:r>
                      <a:endParaRPr lang="ru-RU" sz="1400" dirty="0"/>
                    </a:p>
                  </a:txBody>
                  <a:tcPr/>
                </a:tc>
              </a:tr>
              <a:tr h="8078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на выравнивание бюджетной обеспеченности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3848,0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4433,1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4508,1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1700,9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1760,6</a:t>
                      </a:r>
                      <a:endParaRPr lang="ru-RU" sz="1400" dirty="0"/>
                    </a:p>
                  </a:txBody>
                  <a:tcPr/>
                </a:tc>
              </a:tr>
              <a:tr h="15259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сельских поселений на осуществление первичного воинского учета на территориях, где отсутствуют военные комиссариаты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214,4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15259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сельских поселений</a:t>
                      </a:r>
                      <a:r>
                        <a:rPr lang="ru-RU" sz="1200" baseline="0" dirty="0" smtClean="0"/>
                        <a:t> на выполнение передаваемых полномочий субъектов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</a:tr>
              <a:tr h="6283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30856,0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4402,2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9873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безвозмездные поступления в бюджеты сельских поселений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017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Расходы бюджета поселения в </a:t>
            </a:r>
            <a:r>
              <a:rPr lang="ru-RU" sz="3200" b="1" dirty="0" smtClean="0"/>
              <a:t>2020 </a:t>
            </a:r>
            <a:r>
              <a:rPr lang="ru-RU" sz="3200" b="1" dirty="0" smtClean="0"/>
              <a:t>году</a:t>
            </a:r>
            <a:endParaRPr lang="ru-RU" sz="32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213868781"/>
              </p:ext>
            </p:extLst>
          </p:nvPr>
        </p:nvGraphicFramePr>
        <p:xfrm>
          <a:off x="107504" y="692696"/>
          <a:ext cx="8928992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834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Расходы бюджета поселения, формируемые в рамках муниципальных программ Долотинского сельского поселения, и непрограммные расходы</a:t>
            </a:r>
            <a:endParaRPr lang="ru-RU" sz="24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756391567"/>
              </p:ext>
            </p:extLst>
          </p:nvPr>
        </p:nvGraphicFramePr>
        <p:xfrm>
          <a:off x="107504" y="1397000"/>
          <a:ext cx="8928992" cy="541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374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2936"/>
            <a:ext cx="2520280" cy="23431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Расходы на культуру</a:t>
            </a:r>
            <a:endParaRPr lang="ru-RU" sz="4400" b="1" i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978019822"/>
              </p:ext>
            </p:extLst>
          </p:nvPr>
        </p:nvGraphicFramePr>
        <p:xfrm>
          <a:off x="251520" y="1397000"/>
          <a:ext cx="736848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5314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Расходы на жилищно-коммунальное хозяйство</a:t>
            </a:r>
            <a:endParaRPr lang="ru-RU" sz="3600" b="1" i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689036432"/>
              </p:ext>
            </p:extLst>
          </p:nvPr>
        </p:nvGraphicFramePr>
        <p:xfrm>
          <a:off x="179512" y="1397000"/>
          <a:ext cx="8928992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4317088"/>
            <a:ext cx="6696744" cy="25202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hilly" dir="t"/>
          </a:scene3d>
          <a:sp3d prstMaterial="dkEdge">
            <a:bevelT prst="angle"/>
            <a:bevelB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30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4583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Программная структура расходов бюджета поселения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3869190"/>
              </p:ext>
            </p:extLst>
          </p:nvPr>
        </p:nvGraphicFramePr>
        <p:xfrm>
          <a:off x="251520" y="938334"/>
          <a:ext cx="8640960" cy="4960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1728192"/>
                <a:gridCol w="1656184"/>
                <a:gridCol w="1512168"/>
              </a:tblGrid>
              <a:tr h="53010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 муниципальной программы Долотинского сельского поселения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2019 </a:t>
                      </a:r>
                      <a:r>
                        <a:rPr lang="ru-RU" sz="1300" dirty="0" smtClean="0"/>
                        <a:t>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2020 </a:t>
                      </a:r>
                      <a:r>
                        <a:rPr lang="ru-RU" sz="1300" dirty="0" smtClean="0"/>
                        <a:t>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2021 </a:t>
                      </a:r>
                      <a:r>
                        <a:rPr lang="ru-RU" sz="1300" dirty="0" smtClean="0"/>
                        <a:t>год</a:t>
                      </a:r>
                      <a:endParaRPr lang="ru-RU" sz="1300" dirty="0"/>
                    </a:p>
                  </a:txBody>
                  <a:tcPr/>
                </a:tc>
              </a:tr>
              <a:tr h="40309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7030A0"/>
                          </a:solidFill>
                        </a:rPr>
                        <a:t>Всего</a:t>
                      </a:r>
                      <a:endParaRPr lang="ru-RU" sz="13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7030A0"/>
                          </a:solidFill>
                        </a:rPr>
                        <a:t>9122,0</a:t>
                      </a:r>
                      <a:endParaRPr lang="ru-RU" sz="13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7030A0"/>
                          </a:solidFill>
                        </a:rPr>
                        <a:t>5908,2</a:t>
                      </a:r>
                      <a:endParaRPr lang="ru-RU" sz="13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7030A0"/>
                          </a:solidFill>
                        </a:rPr>
                        <a:t>5660,5</a:t>
                      </a:r>
                      <a:endParaRPr lang="ru-RU" sz="13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1.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5101,5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4628,4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4715,9</a:t>
                      </a:r>
                      <a:endParaRPr lang="ru-RU" sz="11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2. Муниципальная политика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65,6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пожарной безопасности и безопасности людей на водных объектах, профилактика экстремизма и терроризма на территории </a:t>
                      </a:r>
                      <a:r>
                        <a:rPr lang="ru-RU" sz="11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Долотинского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сельского поселения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4. Развитие транспортной системы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700,7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5. Благоустройство территории</a:t>
                      </a:r>
                      <a:r>
                        <a:rPr lang="ru-RU" sz="1100" baseline="0" dirty="0" smtClean="0"/>
                        <a:t> и жилищно-коммунальное хозяйство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1086,3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152,7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6.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культуры, физической культуры и спорта</a:t>
                      </a:r>
                      <a:endParaRPr lang="ru-RU" sz="1100" b="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2147,9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1107,1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944,6</a:t>
                      </a:r>
                      <a:endParaRPr lang="ru-RU" sz="1100" dirty="0"/>
                    </a:p>
                  </a:txBody>
                  <a:tcPr/>
                </a:tc>
              </a:tr>
              <a:tr h="6460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7. Обеспечение</a:t>
                      </a:r>
                      <a:r>
                        <a:rPr lang="ru-RU" sz="1100" baseline="0" dirty="0" smtClean="0"/>
                        <a:t> жильем населения </a:t>
                      </a:r>
                      <a:r>
                        <a:rPr lang="ru-RU" sz="1100" baseline="0" dirty="0" err="1" smtClean="0"/>
                        <a:t>Долотинского</a:t>
                      </a:r>
                      <a:r>
                        <a:rPr lang="ru-RU" sz="1100" baseline="0" dirty="0" smtClean="0"/>
                        <a:t> сельского поселения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29537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8.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на территории </a:t>
                      </a:r>
                      <a:r>
                        <a:rPr lang="ru-RU" sz="11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Долотинского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сельского поселения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463837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99720" y="580546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="" xmlns:p14="http://schemas.microsoft.com/office/powerpoint/2010/main" val="15377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299920" cy="808239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1800" dirty="0" smtClean="0">
                <a:solidFill>
                  <a:srgbClr val="FFC000"/>
                </a:solidFill>
              </a:rPr>
              <a:t>Основа формирования проекта бюджета поселения на </a:t>
            </a:r>
            <a:r>
              <a:rPr lang="ru-RU" sz="1800" dirty="0" smtClean="0">
                <a:solidFill>
                  <a:srgbClr val="FFC000"/>
                </a:solidFill>
              </a:rPr>
              <a:t>2020 </a:t>
            </a:r>
            <a:r>
              <a:rPr lang="ru-RU" sz="1800" dirty="0" smtClean="0">
                <a:solidFill>
                  <a:srgbClr val="FFC000"/>
                </a:solidFill>
              </a:rPr>
              <a:t>год и на плановый период </a:t>
            </a:r>
            <a:r>
              <a:rPr lang="ru-RU" sz="1800" dirty="0" smtClean="0">
                <a:solidFill>
                  <a:srgbClr val="FFC000"/>
                </a:solidFill>
              </a:rPr>
              <a:t>2021 </a:t>
            </a:r>
            <a:r>
              <a:rPr lang="ru-RU" sz="1800" dirty="0" smtClean="0">
                <a:solidFill>
                  <a:srgbClr val="FFC000"/>
                </a:solidFill>
              </a:rPr>
              <a:t>и </a:t>
            </a:r>
            <a:r>
              <a:rPr lang="ru-RU" sz="1800" dirty="0" smtClean="0">
                <a:solidFill>
                  <a:srgbClr val="FFC000"/>
                </a:solidFill>
              </a:rPr>
              <a:t>2022 </a:t>
            </a:r>
            <a:r>
              <a:rPr lang="ru-RU" sz="1800" dirty="0" smtClean="0">
                <a:solidFill>
                  <a:srgbClr val="FFC000"/>
                </a:solidFill>
              </a:rPr>
              <a:t>годов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3606552" cy="1752600"/>
          </a:xfrm>
          <a:effectLst>
            <a:glow rad="228600">
              <a:srgbClr val="7030A0">
                <a:alpha val="40000"/>
              </a:srgb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Прогноз социально-экономического развития Долотинского сельского поселения на </a:t>
            </a:r>
            <a:r>
              <a:rPr lang="ru-RU" sz="1600" dirty="0" smtClean="0">
                <a:solidFill>
                  <a:schemeClr val="bg1"/>
                </a:solidFill>
              </a:rPr>
              <a:t>2020-2022 </a:t>
            </a:r>
            <a:r>
              <a:rPr lang="ru-RU" sz="1600" dirty="0" smtClean="0">
                <a:solidFill>
                  <a:schemeClr val="bg1"/>
                </a:solidFill>
              </a:rPr>
              <a:t>годы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(Постановление Администрации Долотинского сельского поселения от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204864"/>
            <a:ext cx="3672408" cy="181588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Основные направления бюджетной и налоговой политики Долотинского сельского поселения на </a:t>
            </a:r>
            <a:r>
              <a:rPr lang="ru-RU" sz="1600" dirty="0" smtClean="0">
                <a:solidFill>
                  <a:schemeClr val="bg1"/>
                </a:solidFill>
              </a:rPr>
              <a:t>2020-2022 </a:t>
            </a:r>
            <a:r>
              <a:rPr lang="ru-RU" sz="1600" dirty="0" smtClean="0">
                <a:solidFill>
                  <a:schemeClr val="bg1"/>
                </a:solidFill>
              </a:rPr>
              <a:t>годы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(Постановление Администрации Долотинского сельского поселения от</a:t>
            </a:r>
          </a:p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4797152"/>
            <a:ext cx="4032448" cy="1754326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  <a:outerShdw blurRad="57150" dist="38100" dir="5400000" algn="ctr" rotWithShape="0">
              <a:schemeClr val="accent4">
                <a:shade val="9000"/>
                <a:alpha val="48000"/>
                <a:satMod val="105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Муниципальные программы Долотинского сельского поселения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255461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51648" cy="347464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Проект бюджета на </a:t>
            </a:r>
            <a:r>
              <a:rPr lang="ru-RU" sz="2000" dirty="0" smtClean="0">
                <a:solidFill>
                  <a:srgbClr val="FFC000"/>
                </a:solidFill>
              </a:rPr>
              <a:t>2020 </a:t>
            </a:r>
            <a:r>
              <a:rPr lang="ru-RU" sz="2000" dirty="0" smtClean="0">
                <a:solidFill>
                  <a:srgbClr val="FFC000"/>
                </a:solidFill>
              </a:rPr>
              <a:t>год и на плановый период </a:t>
            </a:r>
            <a:r>
              <a:rPr lang="ru-RU" sz="2000" dirty="0" smtClean="0">
                <a:solidFill>
                  <a:srgbClr val="FFC000"/>
                </a:solidFill>
              </a:rPr>
              <a:t>2021 </a:t>
            </a:r>
            <a:r>
              <a:rPr lang="ru-RU" sz="2000" dirty="0" smtClean="0">
                <a:solidFill>
                  <a:srgbClr val="FFC000"/>
                </a:solidFill>
              </a:rPr>
              <a:t>- </a:t>
            </a:r>
            <a:r>
              <a:rPr lang="ru-RU" sz="2000" dirty="0" smtClean="0">
                <a:solidFill>
                  <a:srgbClr val="FFC000"/>
                </a:solidFill>
              </a:rPr>
              <a:t>2022 </a:t>
            </a:r>
            <a:r>
              <a:rPr lang="ru-RU" sz="2000" dirty="0" smtClean="0">
                <a:solidFill>
                  <a:srgbClr val="FFC000"/>
                </a:solidFill>
              </a:rPr>
              <a:t>годов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2664" y="1340768"/>
            <a:ext cx="7854696" cy="344480"/>
          </a:xfrm>
        </p:spPr>
        <p:txBody>
          <a:bodyPr>
            <a:normAutofit/>
          </a:bodyPr>
          <a:lstStyle/>
          <a:p>
            <a:pPr algn="ctr"/>
            <a:r>
              <a:rPr lang="ru-RU" sz="1600" u="sng" dirty="0" smtClean="0"/>
              <a:t>Основные приоритеты бюджетной политики</a:t>
            </a:r>
            <a:endParaRPr lang="ru-RU" sz="1600" u="sng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3608" y="1844824"/>
            <a:ext cx="705678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НАПОЛНЯЕМОСТЬ БЮДЖЕТА СОБСТВЕННЫМИ ДОХОДАМИ</a:t>
            </a:r>
            <a:endParaRPr lang="ru-RU" sz="1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2329464"/>
            <a:ext cx="7055648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ЭФФЕКТИВНОЕ УПРАВЛЕНИЕ РАСХОДАМИ</a:t>
            </a:r>
            <a:endParaRPr lang="ru-RU" sz="1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43608" y="2852936"/>
            <a:ext cx="7056784" cy="504056"/>
          </a:xfrm>
          <a:prstGeom prst="roundRect">
            <a:avLst/>
          </a:prstGeom>
          <a:solidFill>
            <a:srgbClr val="CCCC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ПРОВЕДЕНИЕ ВЗВЕШЕННОЙ ДОЛГОВОЙ ПОЛИТИКИ</a:t>
            </a:r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35696" y="3573016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/>
              <a:t>Первоочередные задачи</a:t>
            </a:r>
            <a:endParaRPr lang="ru-RU" sz="1600" u="sng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43608" y="4149080"/>
            <a:ext cx="7128792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ПРЕДСКАЗУЕМОСТЬ И УСТОЙЧИВОСТЬ БЮДЖЕТНОЙ СИСТЕМЫ</a:t>
            </a:r>
            <a:endParaRPr lang="ru-RU" sz="12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43608" y="4581128"/>
            <a:ext cx="7128792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КАЧЕСТВЕННОЕ И ЭФФЕКТИВНОЕ МУНИЦИПАЛЬНОЕ УПРАВЛЕНИЕ</a:t>
            </a:r>
            <a:endParaRPr lang="ru-RU" sz="12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43608" y="5013176"/>
            <a:ext cx="7128792" cy="4320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СТАБИЛЬНОСТЬ НАЛОГОВЫХ И НЕНАЛОГОВЫХ УСЛОВИЙ</a:t>
            </a:r>
            <a:endParaRPr lang="ru-RU" sz="12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45888" y="5445224"/>
            <a:ext cx="7128792" cy="4320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ИНВЕСТИРОВАНИЕ В ЧЕЛОВЕЧЕСКИЙ КАПИТАЛ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4509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098" y="260648"/>
            <a:ext cx="8640960" cy="11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Меры, принимаемые для обеспечения сбалансированности бюджета поселения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2974" y="1543072"/>
            <a:ext cx="806489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План мероприятий («дорожная карта») по увеличению поступлений налоговых и неналоговых доходов бюджета Долотинского сельского поселения на </a:t>
            </a:r>
            <a:r>
              <a:rPr lang="ru-RU" sz="1600" dirty="0" smtClean="0">
                <a:solidFill>
                  <a:schemeClr val="tx1"/>
                </a:solidFill>
              </a:rPr>
              <a:t>2019-2022 </a:t>
            </a:r>
            <a:r>
              <a:rPr lang="ru-RU" sz="1600" dirty="0" smtClean="0">
                <a:solidFill>
                  <a:schemeClr val="tx1"/>
                </a:solidFill>
              </a:rPr>
              <a:t>годы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2708" y="2335160"/>
            <a:ext cx="8064896" cy="108012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План по устранению с 1 января 2018 года неэффективных налоговых льгот (пониженных ставок по налогам)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3415280"/>
            <a:ext cx="806489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Программа оптимизации расходов бюджета Долотинского сельского поселения на 2017-2019 годы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2708" y="4423392"/>
            <a:ext cx="8051740" cy="12241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План мероприятий, направленный на отмену установленных муниципальным образованием «Долотинское сельское поселение» расходных обязательств, не связанных с решением вопросов, отнесенных Конституцией РФ, федеральными законами, областными законами к полномочиям органов местного самоуправления поселений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4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640960" cy="4914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характеристики проекта бюджета на </a:t>
            </a:r>
            <a:r>
              <a:rPr lang="ru-RU" sz="2400" dirty="0" smtClean="0"/>
              <a:t>2020-2022 </a:t>
            </a:r>
            <a:r>
              <a:rPr lang="ru-RU" sz="2400" dirty="0" smtClean="0"/>
              <a:t>годы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2578072"/>
              </p:ext>
            </p:extLst>
          </p:nvPr>
        </p:nvGraphicFramePr>
        <p:xfrm>
          <a:off x="323528" y="1340768"/>
          <a:ext cx="8208912" cy="3873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306974"/>
                <a:gridCol w="1213306"/>
                <a:gridCol w="1368152"/>
                <a:gridCol w="1368152"/>
                <a:gridCol w="1368152"/>
              </a:tblGrid>
              <a:tr h="38687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</a:t>
                      </a:r>
                      <a:r>
                        <a:rPr lang="ru-RU" sz="1400" dirty="0" smtClean="0"/>
                        <a:t>год (фактическое исполнение)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Ожидаемое исполнение бюджета на </a:t>
                      </a:r>
                      <a:r>
                        <a:rPr lang="ru-RU" sz="1400" dirty="0" smtClean="0"/>
                        <a:t>2019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Проект решения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868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Доходы всего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37898,6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11871,7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9405,2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6566,1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5963,9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из них: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налоговые 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неналоговые доходы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3023,2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2828,0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3843,8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4650,6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4203,12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34875,4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9043,7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5561,4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1915,5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1760,8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 Расходы всего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38339,8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11851,6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9405,2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6566,1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5963,9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 Дефицит (-),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профицит (+)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-441,2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887534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="" xmlns:p14="http://schemas.microsoft.com/office/powerpoint/2010/main" val="30077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851648" cy="12835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Основные параметры бюджета поселения на </a:t>
            </a:r>
            <a:r>
              <a:rPr lang="ru-RU" sz="4000" dirty="0" smtClean="0"/>
              <a:t>2020 </a:t>
            </a:r>
            <a:r>
              <a:rPr lang="ru-RU" sz="4000" dirty="0"/>
              <a:t>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5568761"/>
              </p:ext>
            </p:extLst>
          </p:nvPr>
        </p:nvGraphicFramePr>
        <p:xfrm>
          <a:off x="0" y="1397000"/>
          <a:ext cx="91440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 бюджета поселения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9405,2</a:t>
                      </a:r>
                      <a:endParaRPr lang="ru-RU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9405,2</a:t>
                      </a:r>
                      <a:endParaRPr lang="ru-RU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dirty="0" smtClean="0"/>
                        <a:t>1376,1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Культура</a:t>
                      </a:r>
                    </a:p>
                    <a:p>
                      <a:pPr algn="ctr"/>
                      <a:r>
                        <a:rPr lang="ru-RU" dirty="0" smtClean="0"/>
                        <a:t>2146,9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dirty="0" smtClean="0"/>
                        <a:t>750,0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Жилищно-коммунальное</a:t>
                      </a:r>
                      <a:r>
                        <a:rPr lang="ru-RU" baseline="0" dirty="0" smtClean="0"/>
                        <a:t> хозяйство</a:t>
                      </a:r>
                    </a:p>
                    <a:p>
                      <a:pPr algn="ctr"/>
                      <a:r>
                        <a:rPr lang="ru-RU" baseline="0" dirty="0" smtClean="0"/>
                        <a:t>1091,3</a:t>
                      </a:r>
                      <a:endParaRPr lang="ru-RU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dirty="0" smtClean="0"/>
                        <a:t>1487,3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dirty="0" smtClean="0"/>
                        <a:t>208,0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dirty="0" smtClean="0"/>
                        <a:t>5561,4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10,0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dirty="0" smtClean="0"/>
                        <a:t>230,4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расходы</a:t>
                      </a:r>
                    </a:p>
                    <a:p>
                      <a:pPr algn="ctr"/>
                      <a:r>
                        <a:rPr lang="ru-RU" dirty="0" smtClean="0"/>
                        <a:t>5949,0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0352" y="105273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="" xmlns:p14="http://schemas.microsoft.com/office/powerpoint/2010/main" val="35653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200800" cy="1067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Основные параметры бюджета поселения на </a:t>
            </a:r>
            <a:r>
              <a:rPr lang="ru-RU" sz="4000" dirty="0" smtClean="0"/>
              <a:t>2021 </a:t>
            </a:r>
            <a:r>
              <a:rPr lang="ru-RU" sz="4000" dirty="0" smtClean="0"/>
              <a:t>и </a:t>
            </a:r>
            <a:r>
              <a:rPr lang="ru-RU" sz="4000" dirty="0" smtClean="0"/>
              <a:t>2022 </a:t>
            </a:r>
            <a:r>
              <a:rPr lang="ru-RU" sz="4000" dirty="0" smtClean="0"/>
              <a:t>годы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4671169"/>
              </p:ext>
            </p:extLst>
          </p:nvPr>
        </p:nvGraphicFramePr>
        <p:xfrm>
          <a:off x="0" y="1397000"/>
          <a:ext cx="9144000" cy="623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6566,1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6566,1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5963,9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5963,9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dirty="0" smtClean="0"/>
                        <a:t>2141,2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Культура</a:t>
                      </a:r>
                    </a:p>
                    <a:p>
                      <a:pPr algn="ctr"/>
                      <a:r>
                        <a:rPr lang="ru-RU" dirty="0" smtClean="0"/>
                        <a:t>1106,1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dirty="0" smtClean="0"/>
                        <a:t>1647,4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Культура</a:t>
                      </a:r>
                    </a:p>
                    <a:p>
                      <a:pPr algn="ctr"/>
                      <a:r>
                        <a:rPr lang="ru-RU" dirty="0" smtClean="0"/>
                        <a:t>943,6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dirty="0" smtClean="0"/>
                        <a:t>778,5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Жилищно-коммунальное</a:t>
                      </a:r>
                      <a:r>
                        <a:rPr lang="ru-RU" baseline="0" dirty="0" smtClean="0"/>
                        <a:t> хозяйство</a:t>
                      </a:r>
                    </a:p>
                    <a:p>
                      <a:pPr algn="ctr"/>
                      <a:r>
                        <a:rPr lang="ru-RU" baseline="0" dirty="0" smtClean="0"/>
                        <a:t>152,7</a:t>
                      </a:r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dirty="0" smtClean="0"/>
                        <a:t>809,6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Жилищно-коммунальное</a:t>
                      </a:r>
                      <a:r>
                        <a:rPr lang="ru-RU" baseline="0" dirty="0" smtClean="0"/>
                        <a:t> хозяйство</a:t>
                      </a:r>
                    </a:p>
                    <a:p>
                      <a:pPr algn="ctr"/>
                      <a:r>
                        <a:rPr lang="ru-RU" baseline="0" dirty="0" smtClean="0"/>
                        <a:t>0,0</a:t>
                      </a:r>
                      <a:endParaRPr lang="ru-RU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dirty="0" smtClean="0"/>
                        <a:t>1500,1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dirty="0" smtClean="0"/>
                        <a:t>214,4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dirty="0" smtClean="0"/>
                        <a:t>1514,9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dirty="0" smtClean="0"/>
                        <a:t>1915,5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10,0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dirty="0" smtClean="0"/>
                        <a:t>1760,8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dirty="0" smtClean="0"/>
                        <a:t>230,8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расходы</a:t>
                      </a:r>
                    </a:p>
                    <a:p>
                      <a:pPr algn="ctr"/>
                      <a:r>
                        <a:rPr lang="ru-RU" dirty="0" smtClean="0"/>
                        <a:t>5082,9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dirty="0" smtClean="0"/>
                        <a:t>231,2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расходы</a:t>
                      </a:r>
                    </a:p>
                    <a:p>
                      <a:pPr algn="ctr"/>
                      <a:r>
                        <a:rPr lang="ru-RU" dirty="0" smtClean="0"/>
                        <a:t>5020,3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56376" y="1035624"/>
            <a:ext cx="10436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="" xmlns:p14="http://schemas.microsoft.com/office/powerpoint/2010/main" val="40106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4103611007"/>
              </p:ext>
            </p:extLst>
          </p:nvPr>
        </p:nvGraphicFramePr>
        <p:xfrm>
          <a:off x="323528" y="1397000"/>
          <a:ext cx="8496944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37398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ДИНАМИКА ДОХОДОВ БЮДЖЕТА ПОСЕЛЕНИЯ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4812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260648"/>
            <a:ext cx="835292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ПОСТУПАЮЩИЕ В БЮДЖЕТ ДЕНЕЖНЫЕ СРЕДСТВА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1772816"/>
            <a:ext cx="56886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ДОХОДЫ БЮДЖЕТА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2112" y="2996952"/>
            <a:ext cx="324036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НАЛОГОВЫЕ ДОХОДЫ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2075" y="2964952"/>
            <a:ext cx="3096344" cy="158417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БЕЗВОЗМЕЗДНЫЕ ПОСТУПЛЕНИЯ</a:t>
            </a:r>
            <a:endParaRPr lang="ru-RU" sz="2400" dirty="0"/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 rot="10800000">
            <a:off x="3512472" y="3356993"/>
            <a:ext cx="2196195" cy="1728192"/>
          </a:xfrm>
          <a:prstGeom prst="leftRight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5157192"/>
            <a:ext cx="367240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НЕНАЛОГОВЫЕ ПОСТУПЛЕНИЯ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2475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1010</TotalTime>
  <Words>759</Words>
  <Application>Microsoft Office PowerPoint</Application>
  <PresentationFormat>Экран (4:3)</PresentationFormat>
  <Paragraphs>245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Администрация Долотинского сельского поселения</vt:lpstr>
      <vt:lpstr>Основа формирования проекта бюджета поселения на 2020 год и на плановый период 2021 и 2022 годов</vt:lpstr>
      <vt:lpstr>Проект бюджета на 2020 год и на плановый период 2021 - 2022 годов</vt:lpstr>
      <vt:lpstr>Меры, принимаемые для обеспечения сбалансированности бюджета поселения</vt:lpstr>
      <vt:lpstr>Основные характеристики проекта бюджета на 2020-2022 годы</vt:lpstr>
      <vt:lpstr>Основные параметры бюджета поселения на 2020 год</vt:lpstr>
      <vt:lpstr>Основные параметры бюджета поселения на 2021 и 2022 годы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Долотинского сельского поселения</dc:title>
  <dc:creator>User</dc:creator>
  <cp:lastModifiedBy>Долотинка1</cp:lastModifiedBy>
  <cp:revision>99</cp:revision>
  <dcterms:created xsi:type="dcterms:W3CDTF">2018-02-16T06:28:19Z</dcterms:created>
  <dcterms:modified xsi:type="dcterms:W3CDTF">2020-02-10T10:18:28Z</dcterms:modified>
</cp:coreProperties>
</file>