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79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8.2568110711712887E-3"/>
          <c:y val="3.70784636086071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344A-40E0-8A51-373AC3DF09E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44A-40E0-8A51-373AC3DF09E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344A-40E0-8A51-373AC3DF09E6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44A-40E0-8A51-373AC3DF09E6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4-344A-40E0-8A51-373AC3DF09E6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5-344A-40E0-8A51-373AC3DF09E6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344A-40E0-8A51-373AC3DF09E6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5232.3</c:v>
                </c:pt>
                <c:pt idx="1">
                  <c:v>208</c:v>
                </c:pt>
                <c:pt idx="2">
                  <c:v>10</c:v>
                </c:pt>
                <c:pt idx="3">
                  <c:v>700.7</c:v>
                </c:pt>
                <c:pt idx="4">
                  <c:v>1091.3</c:v>
                </c:pt>
                <c:pt idx="5">
                  <c:v>5</c:v>
                </c:pt>
                <c:pt idx="6">
                  <c:v>2146.9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4A-40E0-8A51-373AC3DF0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039313284187084"/>
          <c:y val="4.8139069865816835E-2"/>
          <c:w val="0.31883442162340397"/>
          <c:h val="0.69378476714205817"/>
        </c:manualLayout>
      </c:layout>
      <c:overlay val="0"/>
      <c:txPr>
        <a:bodyPr/>
        <a:lstStyle/>
        <a:p>
          <a:pPr>
            <a:defRPr sz="1300" kern="7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854671165569418E-2"/>
          <c:y val="2.3447412070358484E-2"/>
          <c:w val="0.92954333479075768"/>
          <c:h val="0.60457268845442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поселения, формируемые в рамках муниципальных программ Долотинского сельского поселения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0-013C-4663-BCD9-9E59F78D34E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013C-4663-BCD9-9E59F78D34E3}"/>
              </c:ext>
            </c:extLst>
          </c:dPt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9122</c:v>
                </c:pt>
                <c:pt idx="1">
                  <c:v>5908.2</c:v>
                </c:pt>
                <c:pt idx="2">
                  <c:v>5660.5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3C-4663-BCD9-9E59F78D34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283.2</c:v>
                </c:pt>
                <c:pt idx="1">
                  <c:v>657.9</c:v>
                </c:pt>
                <c:pt idx="2">
                  <c:v>303.39999999999998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3C-4663-BCD9-9E59F78D3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095616"/>
        <c:axId val="92097152"/>
      </c:barChart>
      <c:catAx>
        <c:axId val="9209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2097152"/>
        <c:crosses val="autoZero"/>
        <c:auto val="1"/>
        <c:lblAlgn val="ctr"/>
        <c:lblOffset val="100"/>
        <c:noMultiLvlLbl val="0"/>
      </c:catAx>
      <c:valAx>
        <c:axId val="92097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09561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ayout>
        <c:manualLayout>
          <c:xMode val="edge"/>
          <c:yMode val="edge"/>
          <c:x val="0.23292573226630739"/>
          <c:y val="0.7872025501922314"/>
          <c:w val="0.53699320147223761"/>
          <c:h val="0.144799954803728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overlay val="0"/>
    </c:title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69896640826872E-2"/>
          <c:y val="0.14728181651712141"/>
          <c:w val="0.68916221527370636"/>
          <c:h val="0.779436366965757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 w="152400" h="50800" prst="softRound"/>
              <a:bevelB w="152400" h="50800" prst="softRound"/>
            </a:sp3d>
          </c:spPr>
          <c:explosion val="25"/>
          <c:dPt>
            <c:idx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0-824D-4E64-A9EA-F4250D8F2F1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1-824D-4E64-A9EA-F4250D8F2F1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2-824D-4E64-A9EA-F4250D8F2F1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2146.9</c:v>
                </c:pt>
                <c:pt idx="1">
                  <c:v>1106.0999999999999</c:v>
                </c:pt>
                <c:pt idx="2">
                  <c:v>943.6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4D-4E64-A9EA-F4250D8F2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086294595357524"/>
          <c:y val="0.38436550082402515"/>
          <c:w val="0.16051926584587328"/>
          <c:h val="0.19364090825856067"/>
        </c:manualLayout>
      </c:layout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5724636" cy="36003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C000"/>
                </a:solidFill>
              </a:rPr>
              <a:t>Администрация Долотинского сельского поселения</a:t>
            </a:r>
            <a:endParaRPr lang="ru-RU" sz="1800" b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949280"/>
            <a:ext cx="6400800" cy="72008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(материалы подготовлены с учетом приказа Минфина России от 22.09.2015 года № 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форме»)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908720"/>
            <a:ext cx="4390866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 prstMaterial="dkEdge">
              <a:bevelT w="69850" h="38100" prst="cross"/>
            </a:sp3d>
          </a:bodyPr>
          <a:lstStyle/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Проект Бюджета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ДОЛОТИНСКОГО СЕЛЬСКОГО ПОСЕЛЕНИЯ КРАСНОСУЛИНСКОГО РАЙОНА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НА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2024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ГОД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И НА ПЛАНОВЫЙ ПЕРИОД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ГОДОВ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500"/>
                    </a14:imgEffect>
                    <a14:imgEffect>
                      <a14:saturation sat="1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4634840" cy="2664296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>
                <a:alpha val="40000"/>
              </a:schemeClr>
            </a:glow>
            <a:outerShdw dist="35921" dir="2700000" algn="ctr" rotWithShape="0">
              <a:schemeClr val="bg2"/>
            </a:outerShdw>
            <a:softEdge rad="31750"/>
          </a:effectLst>
          <a:scene3d>
            <a:camera prst="orthographicFront"/>
            <a:lightRig rig="threePt" dir="t"/>
          </a:scene3d>
          <a:sp3d prstMaterial="plastic">
            <a:bevelT/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Расходы бюджета поселения, формируемые в рамках муниципальных программ Долотинского сельского поселения, и непрограммные расходы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0132756"/>
              </p:ext>
            </p:extLst>
          </p:nvPr>
        </p:nvGraphicFramePr>
        <p:xfrm>
          <a:off x="107504" y="1397000"/>
          <a:ext cx="8928992" cy="541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4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520280" cy="23431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Расходы на культуру</a:t>
            </a:r>
            <a:endParaRPr lang="ru-RU" sz="4400" b="1" i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4620122"/>
              </p:ext>
            </p:extLst>
          </p:nvPr>
        </p:nvGraphicFramePr>
        <p:xfrm>
          <a:off x="251520" y="1397000"/>
          <a:ext cx="736848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14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299920" cy="808239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1800" dirty="0" smtClean="0">
                <a:solidFill>
                  <a:srgbClr val="FFC000"/>
                </a:solidFill>
              </a:rPr>
              <a:t>Основа формирования проекта бюджета поселения на </a:t>
            </a:r>
            <a:r>
              <a:rPr lang="ru-RU" sz="1800" dirty="0" smtClean="0">
                <a:solidFill>
                  <a:srgbClr val="FFC000"/>
                </a:solidFill>
              </a:rPr>
              <a:t>2024 </a:t>
            </a:r>
            <a:r>
              <a:rPr lang="ru-RU" sz="1800" dirty="0" smtClean="0">
                <a:solidFill>
                  <a:srgbClr val="FFC000"/>
                </a:solidFill>
              </a:rPr>
              <a:t>год и на плановый период </a:t>
            </a:r>
            <a:r>
              <a:rPr lang="ru-RU" sz="1800" dirty="0" smtClean="0">
                <a:solidFill>
                  <a:srgbClr val="FFC000"/>
                </a:solidFill>
              </a:rPr>
              <a:t>2025 </a:t>
            </a:r>
            <a:r>
              <a:rPr lang="ru-RU" sz="1800" dirty="0" smtClean="0">
                <a:solidFill>
                  <a:srgbClr val="FFC000"/>
                </a:solidFill>
              </a:rPr>
              <a:t>и </a:t>
            </a:r>
            <a:r>
              <a:rPr lang="ru-RU" sz="1800" dirty="0" smtClean="0">
                <a:solidFill>
                  <a:srgbClr val="FFC000"/>
                </a:solidFill>
              </a:rPr>
              <a:t>2026 </a:t>
            </a:r>
            <a:r>
              <a:rPr lang="ru-RU" sz="1800" dirty="0" smtClean="0">
                <a:solidFill>
                  <a:srgbClr val="FFC000"/>
                </a:solidFill>
              </a:rPr>
              <a:t>годов</a:t>
            </a:r>
            <a:endParaRPr lang="ru-RU" sz="18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3606552" cy="1752600"/>
          </a:xfrm>
          <a:effectLst>
            <a:glow rad="228600">
              <a:srgbClr val="7030A0">
                <a:alpha val="40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Прогноз социально-экономического развития Долотинского сельского поселения на 2025-2027 годы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(Постановление Администрации Долотинского сельского поселения от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204864"/>
            <a:ext cx="3672408" cy="181588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Основные направления бюджетной и налоговой политики Долотинского сельского поселения на 2025-2027 годы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(Постановление Администрации Долотинского сельского поселения от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4797152"/>
            <a:ext cx="4032448" cy="1754326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  <a:outerShdw blurRad="57150" dist="38100" dir="5400000" algn="ctr" rotWithShape="0">
              <a:schemeClr val="accent4">
                <a:shade val="9000"/>
                <a:alpha val="48000"/>
                <a:satMod val="105000"/>
              </a:scheme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Муниципальные программы Долотинского сельского поселения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54610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851648" cy="347464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2000" dirty="0" smtClean="0">
                <a:solidFill>
                  <a:srgbClr val="FFC000"/>
                </a:solidFill>
              </a:rPr>
              <a:t>Проект бюджета на </a:t>
            </a:r>
            <a:r>
              <a:rPr lang="ru-RU" sz="2000" dirty="0" smtClean="0">
                <a:solidFill>
                  <a:srgbClr val="FFC000"/>
                </a:solidFill>
              </a:rPr>
              <a:t>2024 </a:t>
            </a:r>
            <a:r>
              <a:rPr lang="ru-RU" sz="2000" dirty="0" smtClean="0">
                <a:solidFill>
                  <a:srgbClr val="FFC000"/>
                </a:solidFill>
              </a:rPr>
              <a:t>год и на плановый период </a:t>
            </a:r>
            <a:r>
              <a:rPr lang="ru-RU" sz="2000" dirty="0" smtClean="0">
                <a:solidFill>
                  <a:srgbClr val="FFC000"/>
                </a:solidFill>
              </a:rPr>
              <a:t>2025 </a:t>
            </a:r>
            <a:r>
              <a:rPr lang="ru-RU" sz="2000" dirty="0" smtClean="0">
                <a:solidFill>
                  <a:srgbClr val="FFC000"/>
                </a:solidFill>
              </a:rPr>
              <a:t>- </a:t>
            </a:r>
            <a:r>
              <a:rPr lang="ru-RU" sz="2000" dirty="0" smtClean="0">
                <a:solidFill>
                  <a:srgbClr val="FFC000"/>
                </a:solidFill>
              </a:rPr>
              <a:t>2026 </a:t>
            </a:r>
            <a:r>
              <a:rPr lang="ru-RU" sz="2000" dirty="0" smtClean="0">
                <a:solidFill>
                  <a:srgbClr val="FFC000"/>
                </a:solidFill>
              </a:rPr>
              <a:t>годов</a:t>
            </a:r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2664" y="1340768"/>
            <a:ext cx="7854696" cy="344480"/>
          </a:xfrm>
        </p:spPr>
        <p:txBody>
          <a:bodyPr>
            <a:normAutofit/>
          </a:bodyPr>
          <a:lstStyle/>
          <a:p>
            <a:pPr algn="ctr"/>
            <a:r>
              <a:rPr lang="ru-RU" sz="1600" u="sng" dirty="0" smtClean="0"/>
              <a:t>Основные приоритеты бюджетной политики</a:t>
            </a:r>
            <a:endParaRPr lang="ru-RU" sz="1600" u="sng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3608" y="1844824"/>
            <a:ext cx="7056784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НАПОЛНЯЕМОСТЬ БЮДЖЕТА СОБСТВЕННЫМИ ДОХОДАМИ</a:t>
            </a:r>
            <a:endParaRPr lang="ru-RU" sz="12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3608" y="2329464"/>
            <a:ext cx="7055648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ЭФФЕКТИВНОЕ УПРАВЛЕНИЕ РАСХОДАМИ</a:t>
            </a:r>
            <a:endParaRPr lang="ru-RU" sz="12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43608" y="2852936"/>
            <a:ext cx="7056784" cy="504056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ПРОВЕДЕНИЕ ВЗВЕШЕННОЙ ДОЛГОВОЙ ПОЛИТИКИ</a:t>
            </a:r>
            <a:endParaRPr lang="ru-RU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835696" y="357301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/>
              <a:t>Первоочередные задачи</a:t>
            </a:r>
            <a:endParaRPr lang="ru-RU" sz="1600" u="sng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43608" y="4149080"/>
            <a:ext cx="7128792" cy="43204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ПРЕДСКАЗУЕМОСТЬ И УСТОЙЧИВОСТЬ БЮДЖЕТНОЙ СИСТЕМЫ</a:t>
            </a:r>
            <a:endParaRPr lang="ru-RU" sz="12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43608" y="4581128"/>
            <a:ext cx="7128792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КАЧЕСТВЕННОЕ И ЭФФЕКТИВНОЕ МУНИЦИПАЛЬНОЕ УПРАВЛЕНИЕ</a:t>
            </a:r>
            <a:endParaRPr lang="ru-RU" sz="12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43608" y="5013176"/>
            <a:ext cx="7128792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СТАБИЛЬНОСТЬ НАЛОГОВЫХ И НЕНАЛОГОВЫХ УСЛОВИЙ</a:t>
            </a:r>
            <a:endParaRPr lang="ru-RU" sz="12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45888" y="5445224"/>
            <a:ext cx="7128792" cy="4320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ИНВЕСТИРОВАНИЕ В ЧЕЛОВЕЧЕСКИЙ КАПИТАЛ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4509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098" y="260648"/>
            <a:ext cx="8640960" cy="11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Меры, принимаемые для обеспечения сбалансированности бюджета поселения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2974" y="1543072"/>
            <a:ext cx="806489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мероприятий («дорожная карта») по увеличению поступлений налоговых и неналоговых доходов бюджета Долотинского сельского поселения на 2019-2022 годы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2708" y="2335160"/>
            <a:ext cx="8064896" cy="108012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по устранению с 1 января 2018 года неэффективных налоговых льгот (пониженных ставок по налогам)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415280"/>
            <a:ext cx="8064896" cy="10081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Программа оптимизации расходов бюджета Долотинского сельского поселения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2708" y="4423392"/>
            <a:ext cx="8051740" cy="122413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мероприятий, направленный на отмену установленных муниципальным образованием «Долотинское сельское поселение» расходных обязательств, не связанных с решением вопросов, отнесенных Конституцией РФ, федеральными законами, областными законами к полномочиям органов местного самоуправления поселений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640960" cy="491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Основные характеристики проекта бюджета на </a:t>
            </a:r>
            <a:r>
              <a:rPr lang="ru-RU" sz="2400" dirty="0" smtClean="0"/>
              <a:t>2024-2026 </a:t>
            </a:r>
            <a:r>
              <a:rPr lang="ru-RU" sz="2400" dirty="0" smtClean="0"/>
              <a:t>годы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14542"/>
              </p:ext>
            </p:extLst>
          </p:nvPr>
        </p:nvGraphicFramePr>
        <p:xfrm>
          <a:off x="323528" y="1340768"/>
          <a:ext cx="8208912" cy="387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 год (фактическое исполнение)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Ожидаемое исполнение бюджета на 2024 год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Проект решения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Доходы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12933,4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42145,1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94000,0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18993,0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9629,7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налоговые 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неналоговые доходы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2870,8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3570,7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11090,6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5361,4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4918,0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безвозмездные поступления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10062,6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38574,4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82909,4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13631,6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4711,7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Расходы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12934,3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41901,3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94000,0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18993,0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9629,7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Дефицит (-),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профицит (+)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-0,9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243,8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84368" y="887534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0077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851648" cy="1283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Основные параметры бюджета поселения на </a:t>
            </a:r>
            <a:r>
              <a:rPr lang="ru-RU" sz="4000" dirty="0" smtClean="0"/>
              <a:t>2024 </a:t>
            </a:r>
            <a:r>
              <a:rPr lang="ru-RU" sz="4000" dirty="0"/>
              <a:t>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568761"/>
              </p:ext>
            </p:extLst>
          </p:nvPr>
        </p:nvGraphicFramePr>
        <p:xfrm>
          <a:off x="0" y="1397000"/>
          <a:ext cx="91440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поселения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бюджета поселения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9405,2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9405,2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1376,1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2146,9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750,0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1091,3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1487,3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208,0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5561,4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5949,0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40352" y="1052736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56539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200800" cy="1067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Основные параметры бюджета поселения на </a:t>
            </a:r>
            <a:r>
              <a:rPr lang="ru-RU" sz="4000" dirty="0" smtClean="0"/>
              <a:t>2025 </a:t>
            </a:r>
            <a:r>
              <a:rPr lang="ru-RU" sz="4000" dirty="0" smtClean="0"/>
              <a:t>и </a:t>
            </a:r>
            <a:r>
              <a:rPr lang="ru-RU" sz="4000" dirty="0" smtClean="0"/>
              <a:t>2026 </a:t>
            </a:r>
            <a:r>
              <a:rPr lang="ru-RU" sz="4000" dirty="0" smtClean="0"/>
              <a:t>годы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634360"/>
              </p:ext>
            </p:extLst>
          </p:nvPr>
        </p:nvGraphicFramePr>
        <p:xfrm>
          <a:off x="0" y="1397000"/>
          <a:ext cx="91440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2026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2027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6566,1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6566,1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5963,9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5963,9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2141,2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1106,1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1647,4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943,6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778,5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152,7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809,6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1500,1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214,4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1514,9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1915,5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1760,8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5082,9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5020,3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956376" y="1035624"/>
            <a:ext cx="10436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401069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1520" y="260648"/>
            <a:ext cx="835292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</a:rPr>
              <a:t>ПОСТУПАЮЩИЕ В БЮДЖЕТ ДЕНЕЖНЫЕ СРЕДСТВА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1772816"/>
            <a:ext cx="56886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ДОХОДЫ БЮДЖЕТА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2112" y="2996952"/>
            <a:ext cx="324036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2075" y="2964952"/>
            <a:ext cx="3096344" cy="158417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БЕЗВОЗМЕЗДНЫЕ ПОСТУПЛЕНИЯ</a:t>
            </a:r>
            <a:endParaRPr lang="ru-RU" sz="2400" dirty="0"/>
          </a:p>
        </p:txBody>
      </p:sp>
      <p:sp>
        <p:nvSpPr>
          <p:cNvPr id="9" name="Тройная стрелка влево/вправо/вверх 8"/>
          <p:cNvSpPr/>
          <p:nvPr/>
        </p:nvSpPr>
        <p:spPr>
          <a:xfrm rot="10800000">
            <a:off x="3512472" y="3356993"/>
            <a:ext cx="2196195" cy="1728192"/>
          </a:xfrm>
          <a:prstGeom prst="leftRightUp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15816" y="5157192"/>
            <a:ext cx="36724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НЕНАЛОГОВЫЕ ПОСТУПЛЕНИЯ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75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Расходы бюджета поселения в 2025 году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13868781"/>
              </p:ext>
            </p:extLst>
          </p:nvPr>
        </p:nvGraphicFramePr>
        <p:xfrm>
          <a:off x="107504" y="692696"/>
          <a:ext cx="8928992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34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1022</TotalTime>
  <Words>528</Words>
  <Application>Microsoft Office PowerPoint</Application>
  <PresentationFormat>Экран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Candara</vt:lpstr>
      <vt:lpstr>Symbol</vt:lpstr>
      <vt:lpstr>Волна</vt:lpstr>
      <vt:lpstr>Администрация Долотинского сельского поселения</vt:lpstr>
      <vt:lpstr>Основа формирования проекта бюджета поселения на 2024 год и на плановый период 2025 и 2026 годов</vt:lpstr>
      <vt:lpstr>Проект бюджета на 2024 год и на плановый период 2025 - 2026 годов</vt:lpstr>
      <vt:lpstr>Меры, принимаемые для обеспечения сбалансированности бюджета поселения</vt:lpstr>
      <vt:lpstr>Основные характеристики проекта бюджета на 2024-2026 годы</vt:lpstr>
      <vt:lpstr>Основные параметры бюджета поселения на 2024 год</vt:lpstr>
      <vt:lpstr>Основные параметры бюджета поселения на 2025 и 2026 годы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Долотинского сельского поселения</dc:title>
  <dc:creator>User</dc:creator>
  <cp:lastModifiedBy>Пользователь</cp:lastModifiedBy>
  <cp:revision>102</cp:revision>
  <dcterms:created xsi:type="dcterms:W3CDTF">2018-02-16T06:28:19Z</dcterms:created>
  <dcterms:modified xsi:type="dcterms:W3CDTF">2025-01-22T14:16:21Z</dcterms:modified>
</cp:coreProperties>
</file>